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47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</p:sldIdLst>
  <p:sldSz cx="12192000" cy="6858000"/>
  <p:notesSz cx="6858000" cy="9144000"/>
  <p:embeddedFontLs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Palatino Linotype" panose="02040502050505030304" pitchFamily="18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iR+otS3eecAPLu/vVvoiiax4Hq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400CA-8498-4820-AB45-EE184F98F21C}" v="2" dt="2024-03-13T09:18:01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font" Target="fonts/font1.fntdata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font" Target="fonts/font2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font" Target="fonts/font5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4" name="Google Shape;70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1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0" name="Google Shape;710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1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6" name="Google Shape;716;p1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1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2" name="Google Shape;722;p1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3" name="Google Shape;723;p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9" name="Google Shape;729;p1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0" name="Google Shape;730;p1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1" name="Google Shape;731;p1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2" name="Google Shape;732;p1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1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1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1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7" name="Google Shape;747;p1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8" name="Google Shape;748;p1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4" name="Google Shape;754;p1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5" name="Google Shape;755;p1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1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14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1" name="Google Shape;761;p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1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7" name="Google Shape;767;p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1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1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6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6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50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Arial"/>
              <a:buNone/>
              <a:defRPr sz="8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150"/>
          <p:cNvSpPr txBox="1"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4" name="Google Shape;784;p15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15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15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51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151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790" name="Google Shape;790;p15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15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5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52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52"/>
          <p:cNvSpPr txBox="1"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6" name="Google Shape;796;p15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5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15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53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153"/>
          <p:cNvSpPr txBox="1">
            <a:spLocks noGrp="1"/>
          </p:cNvSpPr>
          <p:nvPr>
            <p:ph type="body" idx="1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02" name="Google Shape;802;p153"/>
          <p:cNvSpPr txBox="1">
            <a:spLocks noGrp="1"/>
          </p:cNvSpPr>
          <p:nvPr>
            <p:ph type="body" idx="2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03" name="Google Shape;803;p15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15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15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5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54"/>
          <p:cNvSpPr txBox="1"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9" name="Google Shape;809;p154"/>
          <p:cNvSpPr txBox="1">
            <a:spLocks noGrp="1"/>
          </p:cNvSpPr>
          <p:nvPr>
            <p:ph type="body" idx="2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10" name="Google Shape;810;p154"/>
          <p:cNvSpPr txBox="1">
            <a:spLocks noGrp="1"/>
          </p:cNvSpPr>
          <p:nvPr>
            <p:ph type="body" idx="3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1" name="Google Shape;811;p154"/>
          <p:cNvSpPr txBox="1">
            <a:spLocks noGrp="1"/>
          </p:cNvSpPr>
          <p:nvPr>
            <p:ph type="body" idx="4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12" name="Google Shape;812;p15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15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15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55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155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155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155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56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56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156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200"/>
              <a:buChar char=" 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Char char=" "/>
              <a:defRPr sz="2800"/>
            </a:lvl2pPr>
            <a:lvl3pPr marL="1371600" lvl="2" indent="-381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3pPr>
            <a:lvl4pPr marL="1828800" lvl="3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4pPr>
            <a:lvl5pPr marL="2286000" lvl="4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5pPr>
            <a:lvl6pPr marL="2743200" lvl="5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6pPr>
            <a:lvl7pPr marL="3200400" lvl="6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7pPr>
            <a:lvl8pPr marL="3657600" lvl="7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8pPr>
            <a:lvl9pPr marL="4114800" lvl="8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9pPr>
          </a:lstStyle>
          <a:p>
            <a:endParaRPr/>
          </a:p>
        </p:txBody>
      </p:sp>
      <p:sp>
        <p:nvSpPr>
          <p:cNvPr id="824" name="Google Shape;824;p156"/>
          <p:cNvSpPr txBox="1">
            <a:spLocks noGrp="1"/>
          </p:cNvSpPr>
          <p:nvPr>
            <p:ph type="body" idx="2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5" name="Google Shape;825;p156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56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56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57"/>
          <p:cNvSpPr txBox="1"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0" name="Google Shape;830;p15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0" y="0"/>
            <a:ext cx="12192000" cy="5330952"/>
          </a:xfrm>
          <a:prstGeom prst="rect">
            <a:avLst/>
          </a:pr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pic>
      <p:sp>
        <p:nvSpPr>
          <p:cNvPr id="831" name="Google Shape;831;p157"/>
          <p:cNvSpPr txBox="1">
            <a:spLocks noGrp="1"/>
          </p:cNvSpPr>
          <p:nvPr>
            <p:ph type="body" idx="1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32" name="Google Shape;832;p15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5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5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7"/>
          <p:cNvSpPr txBox="1"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58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58"/>
          <p:cNvSpPr txBox="1">
            <a:spLocks noGrp="1"/>
          </p:cNvSpPr>
          <p:nvPr>
            <p:ph type="body" idx="1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838" name="Google Shape;838;p158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158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58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59"/>
          <p:cNvSpPr txBox="1">
            <a:spLocks noGrp="1"/>
          </p:cNvSpPr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59"/>
          <p:cNvSpPr txBox="1">
            <a:spLocks noGrp="1"/>
          </p:cNvSpPr>
          <p:nvPr>
            <p:ph type="body" idx="1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844" name="Google Shape;844;p15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15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5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6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6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6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60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Arial"/>
              <a:buNone/>
              <a:defRPr sz="8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160"/>
          <p:cNvSpPr txBox="1"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61" name="Google Shape;861;p16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6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3" name="Google Shape;863;p16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61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161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867" name="Google Shape;867;p16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6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16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62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62"/>
          <p:cNvSpPr txBox="1"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3" name="Google Shape;873;p16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16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16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63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63"/>
          <p:cNvSpPr txBox="1">
            <a:spLocks noGrp="1"/>
          </p:cNvSpPr>
          <p:nvPr>
            <p:ph type="body" idx="1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79" name="Google Shape;879;p163"/>
          <p:cNvSpPr txBox="1">
            <a:spLocks noGrp="1"/>
          </p:cNvSpPr>
          <p:nvPr>
            <p:ph type="body" idx="2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80" name="Google Shape;880;p16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16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16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6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164"/>
          <p:cNvSpPr txBox="1"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6" name="Google Shape;886;p164"/>
          <p:cNvSpPr txBox="1">
            <a:spLocks noGrp="1"/>
          </p:cNvSpPr>
          <p:nvPr>
            <p:ph type="body" idx="2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87" name="Google Shape;887;p164"/>
          <p:cNvSpPr txBox="1">
            <a:spLocks noGrp="1"/>
          </p:cNvSpPr>
          <p:nvPr>
            <p:ph type="body" idx="3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8" name="Google Shape;888;p164"/>
          <p:cNvSpPr txBox="1">
            <a:spLocks noGrp="1"/>
          </p:cNvSpPr>
          <p:nvPr>
            <p:ph type="body" idx="4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889" name="Google Shape;889;p16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6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65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4" name="Google Shape;894;p165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165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65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66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66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166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200"/>
              <a:buChar char=" 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Char char=" "/>
              <a:defRPr sz="2800"/>
            </a:lvl2pPr>
            <a:lvl3pPr marL="1371600" lvl="2" indent="-381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3pPr>
            <a:lvl4pPr marL="1828800" lvl="3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4pPr>
            <a:lvl5pPr marL="2286000" lvl="4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5pPr>
            <a:lvl6pPr marL="2743200" lvl="5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6pPr>
            <a:lvl7pPr marL="3200400" lvl="6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7pPr>
            <a:lvl8pPr marL="3657600" lvl="7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8pPr>
            <a:lvl9pPr marL="4114800" lvl="8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9pPr>
          </a:lstStyle>
          <a:p>
            <a:endParaRPr/>
          </a:p>
        </p:txBody>
      </p:sp>
      <p:sp>
        <p:nvSpPr>
          <p:cNvPr id="901" name="Google Shape;901;p166"/>
          <p:cNvSpPr txBox="1">
            <a:spLocks noGrp="1"/>
          </p:cNvSpPr>
          <p:nvPr>
            <p:ph type="body" idx="2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02" name="Google Shape;902;p166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66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166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4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4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4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4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67"/>
          <p:cNvSpPr txBox="1"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07" name="Google Shape;907;p16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0" y="0"/>
            <a:ext cx="12192000" cy="5330952"/>
          </a:xfrm>
          <a:prstGeom prst="rect">
            <a:avLst/>
          </a:pr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pic>
      <p:sp>
        <p:nvSpPr>
          <p:cNvPr id="908" name="Google Shape;908;p167"/>
          <p:cNvSpPr txBox="1">
            <a:spLocks noGrp="1"/>
          </p:cNvSpPr>
          <p:nvPr>
            <p:ph type="body" idx="1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09" name="Google Shape;909;p16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16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16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68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168"/>
          <p:cNvSpPr txBox="1">
            <a:spLocks noGrp="1"/>
          </p:cNvSpPr>
          <p:nvPr>
            <p:ph type="body" idx="1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915" name="Google Shape;915;p168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168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168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69"/>
          <p:cNvSpPr txBox="1">
            <a:spLocks noGrp="1"/>
          </p:cNvSpPr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169"/>
          <p:cNvSpPr txBox="1">
            <a:spLocks noGrp="1"/>
          </p:cNvSpPr>
          <p:nvPr>
            <p:ph type="body" idx="1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921" name="Google Shape;921;p16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16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16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6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6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60" name="Google Shape;960;p6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6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70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170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7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7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170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170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71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171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4" name="Google Shape;974;p17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17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17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17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7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17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81" name="Google Shape;981;p172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82" name="Google Shape;982;p17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7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17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7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7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p173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9" name="Google Shape;989;p173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90" name="Google Shape;990;p173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1" name="Google Shape;991;p173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92" name="Google Shape;992;p17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17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17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17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7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17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17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17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17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7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17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17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17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1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2" name="Google Shape;102;p101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3" name="Google Shape;103;p101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4" name="Google Shape;104;p101"/>
          <p:cNvSpPr txBox="1">
            <a:spLocks noGrp="1"/>
          </p:cNvSpPr>
          <p:nvPr>
            <p:ph type="title"/>
          </p:nvPr>
        </p:nvSpPr>
        <p:spPr>
          <a:xfrm>
            <a:off x="963084" y="1371602"/>
            <a:ext cx="103632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01"/>
          <p:cNvSpPr txBox="1">
            <a:spLocks noGrp="1"/>
          </p:cNvSpPr>
          <p:nvPr>
            <p:ph type="body" idx="1"/>
          </p:nvPr>
        </p:nvSpPr>
        <p:spPr>
          <a:xfrm>
            <a:off x="963084" y="4068765"/>
            <a:ext cx="103632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01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1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01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76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176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10" name="Google Shape;1010;p176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1" name="Google Shape;1011;p17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17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7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17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77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77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18" name="Google Shape;1018;p177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9" name="Google Shape;1019;p17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17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177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7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képaláírás">
  <p:cSld name="Cím és képaláírás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78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178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6" name="Google Shape;1026;p17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7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78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178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ézet képaláírással">
  <p:cSld name="Idézet képaláírással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79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179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33" name="Google Shape;1033;p179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4" name="Google Shape;1034;p17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17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79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79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38" name="Google Shape;1038;p179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Pts val="8000"/>
              <a:buFont typeface="Arial"/>
              <a:buNone/>
            </a:pPr>
            <a:r>
              <a:rPr lang="hu-HU" sz="8000" b="0" i="0" u="none" strike="noStrike" cap="none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39" name="Google Shape;1039;p179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Pts val="8000"/>
              <a:buFont typeface="Arial"/>
              <a:buNone/>
            </a:pPr>
            <a:r>
              <a:rPr lang="hu-HU" sz="8000" b="0" i="0" u="none" strike="noStrike" cap="none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évkártya">
  <p:cSld name="Névkártya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80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180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43" name="Google Shape;1043;p18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18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18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8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évkártya idézettel">
  <p:cSld name="Névkártya idézettel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81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181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50" name="Google Shape;1050;p181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51" name="Google Shape;1051;p18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2" name="Google Shape;1052;p18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1053;p181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81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55" name="Google Shape;1055;p181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Pts val="8000"/>
              <a:buFont typeface="Arial"/>
              <a:buNone/>
            </a:pPr>
            <a:r>
              <a:rPr lang="hu-HU" sz="8000" b="0" i="0" u="none" strike="noStrike" cap="none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56" name="Google Shape;1056;p181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Pts val="8000"/>
              <a:buFont typeface="Arial"/>
              <a:buNone/>
            </a:pPr>
            <a:r>
              <a:rPr lang="hu-HU" sz="8000" b="0" i="0" u="none" strike="noStrike" cap="none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gaz vagy hamis">
  <p:cSld name="Igaz vagy hamis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82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182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60" name="Google Shape;1060;p182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61" name="Google Shape;1061;p18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p18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182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82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8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183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68" name="Google Shape;1068;p18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9" name="Google Shape;1069;p18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18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8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184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184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75" name="Google Shape;1075;p18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8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7" name="Google Shape;1077;p18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8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02"/>
          <p:cNvSpPr txBox="1">
            <a:spLocks noGrp="1"/>
          </p:cNvSpPr>
          <p:nvPr>
            <p:ph type="body" idx="1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2" name="Google Shape;112;p102"/>
          <p:cNvSpPr txBox="1">
            <a:spLocks noGrp="1"/>
          </p:cNvSpPr>
          <p:nvPr>
            <p:ph type="body" idx="2"/>
          </p:nvPr>
        </p:nvSpPr>
        <p:spPr>
          <a:xfrm>
            <a:off x="487680" y="1600200"/>
            <a:ext cx="5388864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02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2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02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3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03"/>
          <p:cNvSpPr txBox="1">
            <a:spLocks noGrp="1"/>
          </p:cNvSpPr>
          <p:nvPr>
            <p:ph type="body" idx="1"/>
          </p:nvPr>
        </p:nvSpPr>
        <p:spPr>
          <a:xfrm>
            <a:off x="609602" y="1600200"/>
            <a:ext cx="538691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103"/>
          <p:cNvSpPr txBox="1">
            <a:spLocks noGrp="1"/>
          </p:cNvSpPr>
          <p:nvPr>
            <p:ph type="body" idx="2"/>
          </p:nvPr>
        </p:nvSpPr>
        <p:spPr>
          <a:xfrm>
            <a:off x="6197604" y="1600200"/>
            <a:ext cx="5389033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03"/>
          <p:cNvSpPr txBox="1">
            <a:spLocks noGrp="1"/>
          </p:cNvSpPr>
          <p:nvPr>
            <p:ph type="body" idx="3"/>
          </p:nvPr>
        </p:nvSpPr>
        <p:spPr>
          <a:xfrm>
            <a:off x="609600" y="2212848"/>
            <a:ext cx="5388864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03"/>
          <p:cNvSpPr txBox="1">
            <a:spLocks noGrp="1"/>
          </p:cNvSpPr>
          <p:nvPr>
            <p:ph type="body" idx="4"/>
          </p:nvPr>
        </p:nvSpPr>
        <p:spPr>
          <a:xfrm>
            <a:off x="6230112" y="2212850"/>
            <a:ext cx="5388864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03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03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03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4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04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04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04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5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05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05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6"/>
          <p:cNvSpPr txBox="1">
            <a:spLocks noGrp="1"/>
          </p:cNvSpPr>
          <p:nvPr>
            <p:ph type="title"/>
          </p:nvPr>
        </p:nvSpPr>
        <p:spPr>
          <a:xfrm>
            <a:off x="7876119" y="266700"/>
            <a:ext cx="4011084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06"/>
          <p:cNvSpPr txBox="1">
            <a:spLocks noGrp="1"/>
          </p:cNvSpPr>
          <p:nvPr>
            <p:ph type="body" idx="1"/>
          </p:nvPr>
        </p:nvSpPr>
        <p:spPr>
          <a:xfrm>
            <a:off x="958851" y="273052"/>
            <a:ext cx="66611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p106"/>
          <p:cNvSpPr txBox="1">
            <a:spLocks noGrp="1"/>
          </p:cNvSpPr>
          <p:nvPr>
            <p:ph type="body" idx="2"/>
          </p:nvPr>
        </p:nvSpPr>
        <p:spPr>
          <a:xfrm>
            <a:off x="7876119" y="2438402"/>
            <a:ext cx="4011084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106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06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06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7"/>
          <p:cNvSpPr txBox="1"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07"/>
          <p:cNvSpPr>
            <a:spLocks noGrp="1"/>
          </p:cNvSpPr>
          <p:nvPr>
            <p:ph type="pic" idx="2"/>
          </p:nvPr>
        </p:nvSpPr>
        <p:spPr>
          <a:xfrm>
            <a:off x="2010836" y="1143000"/>
            <a:ext cx="8072965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</p:sp>
      <p:sp>
        <p:nvSpPr>
          <p:cNvPr id="144" name="Google Shape;144;p107"/>
          <p:cNvSpPr txBox="1">
            <a:spLocks noGrp="1"/>
          </p:cNvSpPr>
          <p:nvPr>
            <p:ph type="body" idx="1"/>
          </p:nvPr>
        </p:nvSpPr>
        <p:spPr>
          <a:xfrm>
            <a:off x="2239435" y="5810250"/>
            <a:ext cx="761576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5" name="Google Shape;145;p107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07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07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8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0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08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8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8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9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09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09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09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09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9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9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 txBox="1">
            <a:spLocks noGrp="1"/>
          </p:cNvSpPr>
          <p:nvPr>
            <p:ph type="title"/>
          </p:nvPr>
        </p:nvSpPr>
        <p:spPr>
          <a:xfrm>
            <a:off x="963084" y="1371602"/>
            <a:ext cx="103632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963084" y="4068765"/>
            <a:ext cx="103632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40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0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0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0" name="Google Shape;180;p40"/>
          <p:cNvSpPr/>
          <p:nvPr/>
        </p:nvSpPr>
        <p:spPr>
          <a:xfrm>
            <a:off x="5994402" y="3924300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1" name="Google Shape;181;p40"/>
          <p:cNvSpPr/>
          <p:nvPr/>
        </p:nvSpPr>
        <p:spPr>
          <a:xfrm>
            <a:off x="6261102" y="3924300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2" name="Google Shape;182;p40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3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3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3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3"/>
          <p:cNvSpPr txBox="1"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93"/>
          <p:cNvSpPr txBox="1"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93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93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2" name="Google Shape;192;p93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4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94"/>
          <p:cNvSpPr txBox="1">
            <a:spLocks noGrp="1"/>
          </p:cNvSpPr>
          <p:nvPr>
            <p:ph type="body" idx="1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6" name="Google Shape;196;p94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94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94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9" name="Google Shape;199;p94"/>
          <p:cNvSpPr txBox="1">
            <a:spLocks noGrp="1"/>
          </p:cNvSpPr>
          <p:nvPr>
            <p:ph type="body" idx="2"/>
          </p:nvPr>
        </p:nvSpPr>
        <p:spPr>
          <a:xfrm>
            <a:off x="487680" y="1600200"/>
            <a:ext cx="5388864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95"/>
          <p:cNvSpPr txBox="1">
            <a:spLocks noGrp="1"/>
          </p:cNvSpPr>
          <p:nvPr>
            <p:ph type="body" idx="1"/>
          </p:nvPr>
        </p:nvSpPr>
        <p:spPr>
          <a:xfrm>
            <a:off x="609602" y="1600200"/>
            <a:ext cx="538691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95"/>
          <p:cNvSpPr txBox="1">
            <a:spLocks noGrp="1"/>
          </p:cNvSpPr>
          <p:nvPr>
            <p:ph type="body" idx="2"/>
          </p:nvPr>
        </p:nvSpPr>
        <p:spPr>
          <a:xfrm>
            <a:off x="6197604" y="1600200"/>
            <a:ext cx="5389033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95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95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95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07" name="Google Shape;207;p95"/>
          <p:cNvSpPr txBox="1">
            <a:spLocks noGrp="1"/>
          </p:cNvSpPr>
          <p:nvPr>
            <p:ph type="body" idx="3"/>
          </p:nvPr>
        </p:nvSpPr>
        <p:spPr>
          <a:xfrm>
            <a:off x="609600" y="2212848"/>
            <a:ext cx="5388864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95"/>
          <p:cNvSpPr txBox="1">
            <a:spLocks noGrp="1"/>
          </p:cNvSpPr>
          <p:nvPr>
            <p:ph type="body" idx="4"/>
          </p:nvPr>
        </p:nvSpPr>
        <p:spPr>
          <a:xfrm>
            <a:off x="6230112" y="2212850"/>
            <a:ext cx="5388864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96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96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96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7"/>
          <p:cNvSpPr txBox="1">
            <a:spLocks noGrp="1"/>
          </p:cNvSpPr>
          <p:nvPr>
            <p:ph type="title"/>
          </p:nvPr>
        </p:nvSpPr>
        <p:spPr>
          <a:xfrm>
            <a:off x="7876119" y="266700"/>
            <a:ext cx="4011084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97"/>
          <p:cNvSpPr txBox="1">
            <a:spLocks noGrp="1"/>
          </p:cNvSpPr>
          <p:nvPr>
            <p:ph type="body" idx="1"/>
          </p:nvPr>
        </p:nvSpPr>
        <p:spPr>
          <a:xfrm>
            <a:off x="958851" y="273052"/>
            <a:ext cx="66611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7" name="Google Shape;217;p97"/>
          <p:cNvSpPr txBox="1">
            <a:spLocks noGrp="1"/>
          </p:cNvSpPr>
          <p:nvPr>
            <p:ph type="body" idx="2"/>
          </p:nvPr>
        </p:nvSpPr>
        <p:spPr>
          <a:xfrm>
            <a:off x="7876119" y="2438402"/>
            <a:ext cx="4011084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8" name="Google Shape;218;p97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97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97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8"/>
          <p:cNvSpPr txBox="1"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98"/>
          <p:cNvSpPr>
            <a:spLocks noGrp="1"/>
          </p:cNvSpPr>
          <p:nvPr>
            <p:ph type="pic" idx="2"/>
          </p:nvPr>
        </p:nvSpPr>
        <p:spPr>
          <a:xfrm>
            <a:off x="2010836" y="1143000"/>
            <a:ext cx="8072965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</p:sp>
      <p:sp>
        <p:nvSpPr>
          <p:cNvPr id="224" name="Google Shape;224;p98"/>
          <p:cNvSpPr txBox="1">
            <a:spLocks noGrp="1"/>
          </p:cNvSpPr>
          <p:nvPr>
            <p:ph type="body" idx="1"/>
          </p:nvPr>
        </p:nvSpPr>
        <p:spPr>
          <a:xfrm>
            <a:off x="2239435" y="5810250"/>
            <a:ext cx="761576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5" name="Google Shape;225;p98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98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98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9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9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99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99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99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0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0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100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0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00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2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0"/>
          <p:cNvSpPr txBox="1"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10"/>
          <p:cNvSpPr txBox="1"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10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10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10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111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11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11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2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7" name="Google Shape;267;p112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8" name="Google Shape;268;p112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9" name="Google Shape;269;p112"/>
          <p:cNvSpPr txBox="1">
            <a:spLocks noGrp="1"/>
          </p:cNvSpPr>
          <p:nvPr>
            <p:ph type="title"/>
          </p:nvPr>
        </p:nvSpPr>
        <p:spPr>
          <a:xfrm>
            <a:off x="963084" y="1371602"/>
            <a:ext cx="103632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12"/>
          <p:cNvSpPr txBox="1">
            <a:spLocks noGrp="1"/>
          </p:cNvSpPr>
          <p:nvPr>
            <p:ph type="body" idx="1"/>
          </p:nvPr>
        </p:nvSpPr>
        <p:spPr>
          <a:xfrm>
            <a:off x="963084" y="4068765"/>
            <a:ext cx="103632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112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12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12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3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13"/>
          <p:cNvSpPr txBox="1">
            <a:spLocks noGrp="1"/>
          </p:cNvSpPr>
          <p:nvPr>
            <p:ph type="body" idx="1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7" name="Google Shape;277;p113"/>
          <p:cNvSpPr txBox="1">
            <a:spLocks noGrp="1"/>
          </p:cNvSpPr>
          <p:nvPr>
            <p:ph type="body" idx="2"/>
          </p:nvPr>
        </p:nvSpPr>
        <p:spPr>
          <a:xfrm>
            <a:off x="487680" y="1600200"/>
            <a:ext cx="5388864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113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13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13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4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14"/>
          <p:cNvSpPr txBox="1">
            <a:spLocks noGrp="1"/>
          </p:cNvSpPr>
          <p:nvPr>
            <p:ph type="body" idx="1"/>
          </p:nvPr>
        </p:nvSpPr>
        <p:spPr>
          <a:xfrm>
            <a:off x="609602" y="1600200"/>
            <a:ext cx="538691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4" name="Google Shape;284;p114"/>
          <p:cNvSpPr txBox="1">
            <a:spLocks noGrp="1"/>
          </p:cNvSpPr>
          <p:nvPr>
            <p:ph type="body" idx="2"/>
          </p:nvPr>
        </p:nvSpPr>
        <p:spPr>
          <a:xfrm>
            <a:off x="6197604" y="1600200"/>
            <a:ext cx="5389033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5" name="Google Shape;285;p114"/>
          <p:cNvSpPr txBox="1">
            <a:spLocks noGrp="1"/>
          </p:cNvSpPr>
          <p:nvPr>
            <p:ph type="body" idx="3"/>
          </p:nvPr>
        </p:nvSpPr>
        <p:spPr>
          <a:xfrm>
            <a:off x="609600" y="2212848"/>
            <a:ext cx="5388864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114"/>
          <p:cNvSpPr txBox="1">
            <a:spLocks noGrp="1"/>
          </p:cNvSpPr>
          <p:nvPr>
            <p:ph type="body" idx="4"/>
          </p:nvPr>
        </p:nvSpPr>
        <p:spPr>
          <a:xfrm>
            <a:off x="6230112" y="2212850"/>
            <a:ext cx="5388864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114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14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14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5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15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15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6"/>
          <p:cNvSpPr txBox="1">
            <a:spLocks noGrp="1"/>
          </p:cNvSpPr>
          <p:nvPr>
            <p:ph type="title"/>
          </p:nvPr>
        </p:nvSpPr>
        <p:spPr>
          <a:xfrm>
            <a:off x="7876119" y="266700"/>
            <a:ext cx="4011084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16"/>
          <p:cNvSpPr txBox="1">
            <a:spLocks noGrp="1"/>
          </p:cNvSpPr>
          <p:nvPr>
            <p:ph type="body" idx="1"/>
          </p:nvPr>
        </p:nvSpPr>
        <p:spPr>
          <a:xfrm>
            <a:off x="958851" y="273052"/>
            <a:ext cx="66611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7" name="Google Shape;297;p116"/>
          <p:cNvSpPr txBox="1">
            <a:spLocks noGrp="1"/>
          </p:cNvSpPr>
          <p:nvPr>
            <p:ph type="body" idx="2"/>
          </p:nvPr>
        </p:nvSpPr>
        <p:spPr>
          <a:xfrm>
            <a:off x="7876119" y="2438402"/>
            <a:ext cx="4011084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8" name="Google Shape;298;p116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16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16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7"/>
          <p:cNvSpPr txBox="1"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17"/>
          <p:cNvSpPr>
            <a:spLocks noGrp="1"/>
          </p:cNvSpPr>
          <p:nvPr>
            <p:ph type="pic" idx="2"/>
          </p:nvPr>
        </p:nvSpPr>
        <p:spPr>
          <a:xfrm>
            <a:off x="2010836" y="1143000"/>
            <a:ext cx="8072965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</p:sp>
      <p:sp>
        <p:nvSpPr>
          <p:cNvPr id="304" name="Google Shape;304;p117"/>
          <p:cNvSpPr txBox="1">
            <a:spLocks noGrp="1"/>
          </p:cNvSpPr>
          <p:nvPr>
            <p:ph type="body" idx="1"/>
          </p:nvPr>
        </p:nvSpPr>
        <p:spPr>
          <a:xfrm>
            <a:off x="2239435" y="5810250"/>
            <a:ext cx="761576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5" name="Google Shape;305;p117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17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17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8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1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118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18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18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9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19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119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19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19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3" name="Google Shape;33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8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8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8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8" name="Google Shape;358;p8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8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0" name="Google Shape;360;p8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8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2" name="Google Shape;372;p8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3" name="Google Shape;373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9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9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0" name="Google Shape;380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9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9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9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4" name="Google Shape;404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6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0" name="Google Shape;410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6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9" name="Google Shape;429;p6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6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1" name="Google Shape;431;p6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7" name="Google Shape;447;p7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8" name="Google Shape;448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7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7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5" name="Google Shape;455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7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3" name="Google Shape;483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9" name="Google Shape;489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5" name="Google Shape;495;p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1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1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8" name="Google Shape;508;p1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1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0" name="Google Shape;510;p1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2" name="Google Shape;522;p1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3" name="Google Shape;523;p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1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1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6" name="Google Shape;536;p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" name="Google Shape;542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8" name="Google Shape;558;p1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1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4" name="Google Shape;564;p1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8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8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1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1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18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1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8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3" name="Google Shape;583;p18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18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5" name="Google Shape;585;p18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1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9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9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7" name="Google Shape;597;p19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8" name="Google Shape;598;p1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1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9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9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19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5" name="Google Shape;605;p1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1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9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1" name="Google Shape;611;p1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1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1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9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19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7" name="Google Shape;617;p1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1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1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3" name="Google Shape;633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9" name="Google Shape;639;p1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1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5" name="Google Shape;645;p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1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1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1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8" name="Google Shape;658;p1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9" name="Google Shape;659;p1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0" name="Google Shape;660;p1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1" name="Google Shape;661;p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2" name="Google Shape;672;p1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3" name="Google Shape;673;p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9" name="Google Shape;679;p1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0" name="Google Shape;680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1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6" name="Google Shape;686;p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2" name="Google Shape;692;p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7" name="Google Shape;697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8" name="Google Shape;698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9" name="Google Shape;699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0" name="Google Shape;70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9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2" name="Google Shape;772;p59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 "/>
              <a:defRPr sz="20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3" name="Google Shape;773;p5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4" name="Google Shape;774;p5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5" name="Google Shape;775;p5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1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9" name="Google Shape;849;p61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 "/>
              <a:defRPr sz="20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0" name="Google Shape;850;p6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1" name="Google Shape;851;p6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2" name="Google Shape;852;p6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10300"/>
              <a:buFont typeface="Arial"/>
              <a:buNone/>
              <a:defRPr sz="103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3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926" name="Google Shape;926;p63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3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3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3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3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3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3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3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3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3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3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3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63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939" name="Google Shape;939;p63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3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3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3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3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3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3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3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3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3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3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3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63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6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3" name="Google Shape;953;p6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4" name="Google Shape;954;p6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5" name="Google Shape;955;p6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6" name="Google Shape;956;p6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6" name="Google Shape;86;p36"/>
          <p:cNvSpPr/>
          <p:nvPr/>
        </p:nvSpPr>
        <p:spPr>
          <a:xfrm>
            <a:off x="11277600" y="6499226"/>
            <a:ext cx="112184" cy="85725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7" name="Google Shape;87;p36"/>
          <p:cNvSpPr/>
          <p:nvPr/>
        </p:nvSpPr>
        <p:spPr>
          <a:xfrm>
            <a:off x="759885" y="6499226"/>
            <a:ext cx="112183" cy="85725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dt" idx="10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ftr" idx="11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sldNum" idx="12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6" name="Google Shape;166;p38"/>
          <p:cNvSpPr/>
          <p:nvPr/>
        </p:nvSpPr>
        <p:spPr>
          <a:xfrm>
            <a:off x="11277015" y="6499385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7" name="Google Shape;167;p38"/>
          <p:cNvSpPr/>
          <p:nvPr/>
        </p:nvSpPr>
        <p:spPr>
          <a:xfrm>
            <a:off x="758826" y="6499385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2" name="Google Shape;242;p4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3" name="Google Shape;243;p41"/>
          <p:cNvSpPr txBox="1">
            <a:spLocks noGrp="1"/>
          </p:cNvSpPr>
          <p:nvPr>
            <p:ph type="dt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ft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5" name="Google Shape;245;p41"/>
          <p:cNvSpPr txBox="1">
            <a:spLocks noGrp="1"/>
          </p:cNvSpPr>
          <p:nvPr>
            <p:ph type="sldNum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6" name="Google Shape;246;p41"/>
          <p:cNvSpPr/>
          <p:nvPr/>
        </p:nvSpPr>
        <p:spPr>
          <a:xfrm>
            <a:off x="11277600" y="6499226"/>
            <a:ext cx="112184" cy="85725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7" name="Google Shape;247;p41"/>
          <p:cNvSpPr/>
          <p:nvPr/>
        </p:nvSpPr>
        <p:spPr>
          <a:xfrm>
            <a:off x="759885" y="6499226"/>
            <a:ext cx="112183" cy="85725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2" name="Google Shape;322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4" name="Google Shape;474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5" name="Google Shape;475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7" name="Google Shape;547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Google Shape;54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0" name="Google Shape;55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2" name="Google Shape;622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3" name="Google Shape;623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4" name="Google Shape;624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5" name="Google Shape;625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276950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vimeo.com/62769510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vimeo.com/6276950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vimeo.com/62769271" TargetMode="External"/><Relationship Id="rId5" Type="http://schemas.openxmlformats.org/officeDocument/2006/relationships/hyperlink" Target="https://reformatus.hu/hittan/" TargetMode="External"/><Relationship Id="rId4" Type="http://schemas.openxmlformats.org/officeDocument/2006/relationships/hyperlink" Target="http://rpi.reformatus.hu/sites/default/files/interaktiv_tankonyvek/1/TARTALOM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8.png"/><Relationship Id="rId5" Type="http://schemas.openxmlformats.org/officeDocument/2006/relationships/hyperlink" Target="https://youtu.be/ewBKvO4WXQ8" TargetMode="Externa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62.png"/><Relationship Id="rId5" Type="http://schemas.openxmlformats.org/officeDocument/2006/relationships/hyperlink" Target="https://learningapps.org/watch?v=pjqg7otcc20" TargetMode="Externa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6.jpe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6.jpe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3.xml"/><Relationship Id="rId5" Type="http://schemas.openxmlformats.org/officeDocument/2006/relationships/hyperlink" Target="http://www.refpedi.hu/" TargetMode="External"/><Relationship Id="rId4" Type="http://schemas.openxmlformats.org/officeDocument/2006/relationships/hyperlink" Target="http://www.pixabay.h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4E8"/>
        </a:solidFill>
        <a:effectLst/>
      </p:bgPr>
    </p:bg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"/>
          <p:cNvSpPr txBox="1"/>
          <p:nvPr/>
        </p:nvSpPr>
        <p:spPr>
          <a:xfrm>
            <a:off x="176270" y="176270"/>
            <a:ext cx="5511959" cy="3650338"/>
          </a:xfrm>
          <a:prstGeom prst="rect">
            <a:avLst/>
          </a:prstGeom>
          <a:solidFill>
            <a:srgbClr val="DCAE88"/>
          </a:solidFill>
          <a:ln w="1111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None/>
            </a:pPr>
            <a:r>
              <a:rPr lang="hu-HU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Áldás, békesség!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r>
              <a:rPr lang="hu-HU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Szeretettel köszöntjük az érdeklődő szülőket és gyermekeket!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4" name="Google Shape;10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4173" y="36110"/>
            <a:ext cx="2388140" cy="385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1"/>
          <p:cNvSpPr txBox="1"/>
          <p:nvPr/>
        </p:nvSpPr>
        <p:spPr>
          <a:xfrm>
            <a:off x="3044352" y="4098275"/>
            <a:ext cx="9021162" cy="2595503"/>
          </a:xfrm>
          <a:prstGeom prst="rect">
            <a:avLst/>
          </a:prstGeom>
          <a:solidFill>
            <a:srgbClr val="DCAE88"/>
          </a:solidFill>
          <a:ln w="1111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None/>
            </a:pPr>
            <a:r>
              <a:rPr lang="hu-HU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Ebben a PPT-ben szeretnénk megismertetni családjaikat a református hittanórák néhány jellemzőjével!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6" name="Google Shape;1086;p1"/>
          <p:cNvCxnSpPr/>
          <p:nvPr/>
        </p:nvCxnSpPr>
        <p:spPr>
          <a:xfrm flipH="1">
            <a:off x="7863800" y="6912875"/>
            <a:ext cx="73200" cy="16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0"/>
          <p:cNvSpPr txBox="1">
            <a:spLocks noGrp="1"/>
          </p:cNvSpPr>
          <p:nvPr>
            <p:ph type="title"/>
          </p:nvPr>
        </p:nvSpPr>
        <p:spPr>
          <a:xfrm>
            <a:off x="2548515" y="1691222"/>
            <a:ext cx="8075240" cy="97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alatino Linotype"/>
              <a:buNone/>
            </a:pPr>
            <a:r>
              <a:rPr lang="hu-HU" sz="3600" b="1"/>
              <a:t>A </a:t>
            </a:r>
            <a:r>
              <a:rPr lang="hu-HU" sz="3200" b="1">
                <a:latin typeface="Arial"/>
                <a:ea typeface="Arial"/>
                <a:cs typeface="Arial"/>
                <a:sym typeface="Arial"/>
              </a:rPr>
              <a:t>református hit- és erkölcstan összhangban van más tantárgyakkal</a:t>
            </a:r>
            <a:endParaRPr/>
          </a:p>
        </p:txBody>
      </p:sp>
      <p:sp>
        <p:nvSpPr>
          <p:cNvPr id="1161" name="Google Shape;1161;p10"/>
          <p:cNvSpPr txBox="1">
            <a:spLocks noGrp="1"/>
          </p:cNvSpPr>
          <p:nvPr>
            <p:ph type="body" idx="1"/>
          </p:nvPr>
        </p:nvSpPr>
        <p:spPr>
          <a:xfrm>
            <a:off x="1569306" y="2896275"/>
            <a:ext cx="9613703" cy="32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A feladatgyűjtemények és tankönyvek az adott évfolyam </a:t>
            </a:r>
            <a:r>
              <a:rPr lang="hu-HU" b="1">
                <a:latin typeface="Arial"/>
                <a:ea typeface="Arial"/>
                <a:cs typeface="Arial"/>
                <a:sym typeface="Arial"/>
              </a:rPr>
              <a:t>magyar nyelv- és irodalom 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tananyagához is kapcsolódnak.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Az </a:t>
            </a:r>
            <a:r>
              <a:rPr lang="hu-HU" b="1">
                <a:latin typeface="Arial"/>
                <a:ea typeface="Arial"/>
                <a:cs typeface="Arial"/>
                <a:sym typeface="Arial"/>
              </a:rPr>
              <a:t>egyháztörténeti ismeretek 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az adott évfolyamon tanult </a:t>
            </a:r>
            <a:r>
              <a:rPr lang="hu-HU" b="1">
                <a:latin typeface="Arial"/>
                <a:ea typeface="Arial"/>
                <a:cs typeface="Arial"/>
                <a:sym typeface="Arial"/>
              </a:rPr>
              <a:t>történelem elmélyítését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 segítik elő 5-8. évfolyamon.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Előkerülnek olyan témák, melyek az önismerethez, családi életre neveléshez és az etika területéhez tartoznak. </a:t>
            </a:r>
            <a:endParaRPr/>
          </a:p>
        </p:txBody>
      </p:sp>
      <p:sp>
        <p:nvSpPr>
          <p:cNvPr id="1162" name="Google Shape;1162;p10"/>
          <p:cNvSpPr/>
          <p:nvPr/>
        </p:nvSpPr>
        <p:spPr>
          <a:xfrm>
            <a:off x="107576" y="108829"/>
            <a:ext cx="5147187" cy="135685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Kapcsolódások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5F5"/>
            </a:gs>
            <a:gs pos="74000">
              <a:srgbClr val="D5ADAD"/>
            </a:gs>
            <a:gs pos="83000">
              <a:srgbClr val="D5ADAD"/>
            </a:gs>
            <a:gs pos="100000">
              <a:srgbClr val="E2C8C8"/>
            </a:gs>
          </a:gsLst>
          <a:lin ang="5400000" scaled="0"/>
        </a:gradFill>
        <a:effectLst/>
      </p:bgPr>
    </p:bg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1"/>
          <p:cNvSpPr txBox="1">
            <a:spLocks noGrp="1"/>
          </p:cNvSpPr>
          <p:nvPr>
            <p:ph type="title"/>
          </p:nvPr>
        </p:nvSpPr>
        <p:spPr>
          <a:xfrm>
            <a:off x="697613" y="2143229"/>
            <a:ext cx="10083458" cy="1482725"/>
          </a:xfrm>
          <a:prstGeom prst="rect">
            <a:avLst/>
          </a:prstGeom>
          <a:solidFill>
            <a:srgbClr val="FAE6D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</a:pPr>
            <a:r>
              <a:rPr lang="hu-HU"/>
              <a:t>Mi történik egy hittanórán?</a:t>
            </a:r>
            <a:endParaRPr/>
          </a:p>
        </p:txBody>
      </p:sp>
      <p:pic>
        <p:nvPicPr>
          <p:cNvPr id="1168" name="Google Shape;1168;p11" descr="http://www.brainboxx.co.uk/a3_aspects/images2/discintra.gif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3735" y="349252"/>
            <a:ext cx="1011238" cy="20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1"/>
        </a:solidFill>
        <a:effectLst/>
      </p:bgPr>
    </p:bg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2"/>
          <p:cNvSpPr txBox="1">
            <a:spLocks noGrp="1"/>
          </p:cNvSpPr>
          <p:nvPr>
            <p:ph type="title"/>
          </p:nvPr>
        </p:nvSpPr>
        <p:spPr>
          <a:xfrm>
            <a:off x="663678" y="848300"/>
            <a:ext cx="6666270" cy="2217056"/>
          </a:xfrm>
          <a:prstGeom prst="rect">
            <a:avLst/>
          </a:prstGeom>
          <a:solidFill>
            <a:srgbClr val="ECDADA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hu-HU" sz="4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IDE </a:t>
            </a:r>
            <a:r>
              <a:rPr lang="hu-HU" sz="4000">
                <a:latin typeface="Arial"/>
                <a:ea typeface="Arial"/>
                <a:cs typeface="Arial"/>
                <a:sym typeface="Arial"/>
              </a:rPr>
              <a:t>kattintva egy alsó tagozatos hittanórába tekinthetünk bele.</a:t>
            </a:r>
            <a:endParaRPr/>
          </a:p>
        </p:txBody>
      </p:sp>
      <p:pic>
        <p:nvPicPr>
          <p:cNvPr id="1174" name="Google Shape;1174;p12" descr="http://www.brainboxx.co.uk/a3_aspects/images2/discintra.gif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3735" y="349252"/>
            <a:ext cx="1011238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12"/>
          <p:cNvSpPr txBox="1"/>
          <p:nvPr/>
        </p:nvSpPr>
        <p:spPr>
          <a:xfrm>
            <a:off x="663678" y="4148383"/>
            <a:ext cx="6666270" cy="2231924"/>
          </a:xfrm>
          <a:prstGeom prst="rect">
            <a:avLst/>
          </a:prstGeom>
          <a:gradFill>
            <a:gsLst>
              <a:gs pos="0">
                <a:srgbClr val="F7FCEF"/>
              </a:gs>
              <a:gs pos="74000">
                <a:srgbClr val="BFE37E"/>
              </a:gs>
              <a:gs pos="83000">
                <a:srgbClr val="BFE37E"/>
              </a:gs>
              <a:gs pos="100000">
                <a:srgbClr val="D3EC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897"/>
              </a:buClr>
              <a:buSzPts val="4000"/>
              <a:buFont typeface="Arial"/>
              <a:buNone/>
            </a:pPr>
            <a:r>
              <a:rPr lang="hu-HU" sz="4000" b="0" i="0" u="sng" strike="noStrike" cap="none">
                <a:solidFill>
                  <a:srgbClr val="2F5897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</a:t>
            </a:r>
            <a:r>
              <a:rPr lang="hu-HU" sz="4000" b="0" i="0" u="sng" strike="noStrike" cap="none">
                <a:solidFill>
                  <a:srgbClr val="2F589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4000" b="0" i="0" u="none" strike="noStrike" cap="none">
                <a:solidFill>
                  <a:srgbClr val="2F5897"/>
                </a:solidFill>
                <a:latin typeface="Arial"/>
                <a:ea typeface="Arial"/>
                <a:cs typeface="Arial"/>
                <a:sym typeface="Arial"/>
              </a:rPr>
              <a:t>kattintva egy felső tagozatos hittanórába tekinthetünk bele.</a:t>
            </a:r>
            <a:endParaRPr/>
          </a:p>
        </p:txBody>
      </p:sp>
      <p:sp>
        <p:nvSpPr>
          <p:cNvPr id="1176" name="Google Shape;1176;p12"/>
          <p:cNvSpPr/>
          <p:nvPr/>
        </p:nvSpPr>
        <p:spPr>
          <a:xfrm>
            <a:off x="8023123" y="2905639"/>
            <a:ext cx="3303639" cy="914401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Információk szülőknek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" name="Google Shape;1181;p13" descr="http://www.brainboxx.co.uk/a3_aspects/images2/discintra.gif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3735" y="349252"/>
            <a:ext cx="1011238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p13"/>
          <p:cNvSpPr txBox="1"/>
          <p:nvPr/>
        </p:nvSpPr>
        <p:spPr>
          <a:xfrm>
            <a:off x="545886" y="3867306"/>
            <a:ext cx="6941574" cy="2142563"/>
          </a:xfrm>
          <a:prstGeom prst="rect">
            <a:avLst/>
          </a:prstGeom>
          <a:solidFill>
            <a:srgbClr val="FAE6D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hu-HU" sz="4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</a:t>
            </a:r>
            <a:r>
              <a:rPr lang="hu-HU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kattintva az 1. osztályos digitális hittankönyv leckéit láthatják. </a:t>
            </a:r>
            <a:endParaRPr/>
          </a:p>
        </p:txBody>
      </p:sp>
      <p:sp>
        <p:nvSpPr>
          <p:cNvPr id="1183" name="Google Shape;1183;p13"/>
          <p:cNvSpPr/>
          <p:nvPr/>
        </p:nvSpPr>
        <p:spPr>
          <a:xfrm>
            <a:off x="8568813" y="2492477"/>
            <a:ext cx="3303639" cy="914401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Információk szülőknek</a:t>
            </a:r>
            <a:endParaRPr/>
          </a:p>
        </p:txBody>
      </p:sp>
      <p:sp>
        <p:nvSpPr>
          <p:cNvPr id="1184" name="Google Shape;1184;p13"/>
          <p:cNvSpPr/>
          <p:nvPr/>
        </p:nvSpPr>
        <p:spPr>
          <a:xfrm>
            <a:off x="8171383" y="4816360"/>
            <a:ext cx="3464704" cy="1474840"/>
          </a:xfrm>
          <a:prstGeom prst="homePlate">
            <a:avLst>
              <a:gd name="adj" fmla="val 50000"/>
            </a:avLst>
          </a:prstGeom>
          <a:solidFill>
            <a:srgbClr val="FAE6D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További információk a </a:t>
            </a:r>
            <a:r>
              <a:rPr lang="hu-HU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hittan.info oldalon</a:t>
            </a:r>
            <a:r>
              <a:rPr lang="hu-H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1185" name="Google Shape;1185;p13"/>
          <p:cNvSpPr txBox="1"/>
          <p:nvPr/>
        </p:nvSpPr>
        <p:spPr>
          <a:xfrm>
            <a:off x="1229809" y="850531"/>
            <a:ext cx="6941574" cy="2113937"/>
          </a:xfrm>
          <a:prstGeom prst="rect">
            <a:avLst/>
          </a:prstGeom>
          <a:solidFill>
            <a:srgbClr val="FAE6D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897"/>
              </a:buClr>
              <a:buSzPts val="4000"/>
              <a:buFont typeface="Arial"/>
              <a:buNone/>
            </a:pPr>
            <a:r>
              <a:rPr lang="hu-HU" sz="4000" b="0" i="0" u="sng" strike="noStrike" cap="none">
                <a:solidFill>
                  <a:srgbClr val="2F5897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</a:t>
            </a:r>
            <a:r>
              <a:rPr lang="hu-HU" sz="4000" b="0" i="0" u="sng" strike="noStrike" cap="none">
                <a:solidFill>
                  <a:srgbClr val="2F5897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4000" b="0" i="0" u="none" strike="noStrike" cap="none">
                <a:solidFill>
                  <a:srgbClr val="2F5897"/>
                </a:solidFill>
                <a:latin typeface="Arial"/>
                <a:ea typeface="Arial"/>
                <a:cs typeface="Arial"/>
                <a:sym typeface="Arial"/>
              </a:rPr>
              <a:t>kattintva a hittanórai erkölcsi nevelésről hallhatnak.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Google Shape;1190;p14" descr="http://www.brainboxx.co.uk/a3_aspects/images2/discintra.gif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3735" y="349252"/>
            <a:ext cx="1011238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14"/>
          <p:cNvSpPr txBox="1"/>
          <p:nvPr/>
        </p:nvSpPr>
        <p:spPr>
          <a:xfrm>
            <a:off x="227010" y="2827931"/>
            <a:ext cx="6838336" cy="3480826"/>
          </a:xfrm>
          <a:prstGeom prst="rect">
            <a:avLst/>
          </a:prstGeom>
          <a:gradFill>
            <a:gsLst>
              <a:gs pos="0">
                <a:srgbClr val="FDF8F2"/>
              </a:gs>
              <a:gs pos="74000">
                <a:srgbClr val="F3C79A"/>
              </a:gs>
              <a:gs pos="83000">
                <a:srgbClr val="F3C79A"/>
              </a:gs>
              <a:gs pos="100000">
                <a:srgbClr val="F7D9B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hu-HU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 évfolyam: </a:t>
            </a:r>
            <a:r>
              <a:rPr lang="hu-HU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beiratkozáskor kitölteni az adatlapot és bejelölni a református hit- és erkölcstant.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hu-HU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2-7. évfolyam:</a:t>
            </a:r>
            <a:r>
              <a:rPr lang="hu-HU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ha nem szeretnének változtatni, nem kell semmit tenniük.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hu-HU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 változtatni szeretnének: május 20-ig írásban kell az iskola vezetősége felé jelezni a szándékot. </a:t>
            </a:r>
            <a:endParaRPr/>
          </a:p>
        </p:txBody>
      </p:sp>
      <p:sp>
        <p:nvSpPr>
          <p:cNvPr id="1192" name="Google Shape;1192;p14"/>
          <p:cNvSpPr/>
          <p:nvPr/>
        </p:nvSpPr>
        <p:spPr>
          <a:xfrm>
            <a:off x="8568813" y="2492477"/>
            <a:ext cx="3303639" cy="914401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Információk szülőknek</a:t>
            </a:r>
            <a:endParaRPr/>
          </a:p>
        </p:txBody>
      </p:sp>
      <p:sp>
        <p:nvSpPr>
          <p:cNvPr id="1193" name="Google Shape;1193;p14"/>
          <p:cNvSpPr/>
          <p:nvPr/>
        </p:nvSpPr>
        <p:spPr>
          <a:xfrm>
            <a:off x="7263436" y="4306529"/>
            <a:ext cx="4837469" cy="2227006"/>
          </a:xfrm>
          <a:prstGeom prst="homePlate">
            <a:avLst>
              <a:gd name="adj" fmla="val 50000"/>
            </a:avLst>
          </a:prstGeom>
          <a:solidFill>
            <a:srgbClr val="FAE6D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következő diákon gyermekeknek szóló anyagok találhatók.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Kérjük a szülők segítségét az olvasásban. </a:t>
            </a:r>
            <a:endParaRPr/>
          </a:p>
        </p:txBody>
      </p:sp>
      <p:sp>
        <p:nvSpPr>
          <p:cNvPr id="1194" name="Google Shape;1194;p14"/>
          <p:cNvSpPr txBox="1"/>
          <p:nvPr/>
        </p:nvSpPr>
        <p:spPr>
          <a:xfrm>
            <a:off x="388374" y="638893"/>
            <a:ext cx="8342671" cy="1263649"/>
          </a:xfrm>
          <a:prstGeom prst="rect">
            <a:avLst/>
          </a:prstGeom>
          <a:gradFill>
            <a:gsLst>
              <a:gs pos="0">
                <a:srgbClr val="FDF8F2"/>
              </a:gs>
              <a:gs pos="74000">
                <a:srgbClr val="F3C79A"/>
              </a:gs>
              <a:gs pos="83000">
                <a:srgbClr val="F3C79A"/>
              </a:gs>
              <a:gs pos="100000">
                <a:srgbClr val="F7D9B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Teendők református hit- és erkölcstan tantárgy választása esetén</a:t>
            </a:r>
            <a:endParaRPr sz="3600" b="0" i="0" u="none" strike="noStrike" cap="none">
              <a:solidFill>
                <a:srgbClr val="2F58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7A"/>
        </a:solidFill>
        <a:effectLst/>
      </p:bgPr>
    </p:bg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666" y="1005887"/>
            <a:ext cx="9010669" cy="624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2525" y="49122"/>
            <a:ext cx="3311965" cy="248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1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8696" y="2462693"/>
            <a:ext cx="3933778" cy="4395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1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9342" y="2274785"/>
            <a:ext cx="2689168" cy="4535967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p15"/>
          <p:cNvSpPr txBox="1"/>
          <p:nvPr/>
        </p:nvSpPr>
        <p:spPr>
          <a:xfrm>
            <a:off x="3390900" y="5951633"/>
            <a:ext cx="472439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6A28"/>
              </a:buClr>
              <a:buSzPts val="3400"/>
              <a:buFont typeface="Arial"/>
              <a:buNone/>
            </a:pPr>
            <a:r>
              <a:rPr lang="hu-HU" sz="3400" b="0" i="0" u="none" strike="noStrike" cap="none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megismerjük egymást.</a:t>
            </a:r>
            <a:endParaRPr/>
          </a:p>
        </p:txBody>
      </p:sp>
      <p:sp>
        <p:nvSpPr>
          <p:cNvPr id="1204" name="Google Shape;1204;p15"/>
          <p:cNvSpPr txBox="1"/>
          <p:nvPr/>
        </p:nvSpPr>
        <p:spPr>
          <a:xfrm>
            <a:off x="3390900" y="5247201"/>
            <a:ext cx="437760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6A28"/>
              </a:buClr>
              <a:buSzPts val="3400"/>
              <a:buFont typeface="Arial"/>
              <a:buNone/>
            </a:pPr>
            <a:r>
              <a:rPr lang="hu-HU" sz="3400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hu-HU" sz="3400" b="0" i="0" u="none" strike="noStrike" cap="none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özösen játszunk és</a:t>
            </a:r>
            <a:endParaRPr/>
          </a:p>
        </p:txBody>
      </p:sp>
      <p:sp>
        <p:nvSpPr>
          <p:cNvPr id="1205" name="Google Shape;1205;p15"/>
          <p:cNvSpPr txBox="1"/>
          <p:nvPr/>
        </p:nvSpPr>
        <p:spPr>
          <a:xfrm>
            <a:off x="3390900" y="3223578"/>
            <a:ext cx="639796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6A28"/>
              </a:buClr>
              <a:buSzPts val="3400"/>
              <a:buFont typeface="Arial"/>
              <a:buNone/>
            </a:pPr>
            <a:r>
              <a:rPr lang="hu-HU" sz="3400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hu-HU" sz="3400" b="0" i="0" u="none" strike="noStrike" cap="none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 Bibliából megismerjük Istent.</a:t>
            </a:r>
            <a:endParaRPr/>
          </a:p>
        </p:txBody>
      </p:sp>
      <p:sp>
        <p:nvSpPr>
          <p:cNvPr id="1206" name="Google Shape;1206;p15"/>
          <p:cNvSpPr txBox="1"/>
          <p:nvPr/>
        </p:nvSpPr>
        <p:spPr>
          <a:xfrm>
            <a:off x="3390900" y="3927216"/>
            <a:ext cx="461162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6A28"/>
              </a:buClr>
              <a:buSzPts val="3400"/>
              <a:buFont typeface="Arial"/>
              <a:buNone/>
            </a:pPr>
            <a:r>
              <a:rPr lang="hu-HU" sz="3400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hu-HU" sz="3400" b="0" i="0" u="none" strike="noStrike" cap="none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mádkozunk Istenhez.</a:t>
            </a:r>
            <a:endParaRPr/>
          </a:p>
        </p:txBody>
      </p:sp>
      <p:sp>
        <p:nvSpPr>
          <p:cNvPr id="1207" name="Google Shape;1207;p15"/>
          <p:cNvSpPr txBox="1"/>
          <p:nvPr/>
        </p:nvSpPr>
        <p:spPr>
          <a:xfrm>
            <a:off x="3390900" y="4542769"/>
            <a:ext cx="66675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6A28"/>
              </a:buClr>
              <a:buSzPts val="3400"/>
              <a:buFont typeface="Arial"/>
              <a:buNone/>
            </a:pPr>
            <a:r>
              <a:rPr lang="hu-HU" sz="3400" b="0" i="0" u="none" strike="noStrike" cap="none">
                <a:solidFill>
                  <a:srgbClr val="B26A28"/>
                </a:solidFill>
                <a:latin typeface="Arial"/>
                <a:ea typeface="Arial"/>
                <a:cs typeface="Arial"/>
                <a:sym typeface="Arial"/>
              </a:rPr>
              <a:t>Bibliai történeteket tanulunk.</a:t>
            </a:r>
            <a:endParaRPr/>
          </a:p>
        </p:txBody>
      </p:sp>
      <p:sp>
        <p:nvSpPr>
          <p:cNvPr id="1208" name="Google Shape;1208;p15"/>
          <p:cNvSpPr/>
          <p:nvPr/>
        </p:nvSpPr>
        <p:spPr>
          <a:xfrm>
            <a:off x="514745" y="246702"/>
            <a:ext cx="5391303" cy="160043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u-H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Isten hozott a hittanórán!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1F9"/>
        </a:solidFill>
        <a:effectLst/>
      </p:bgPr>
    </p:bg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Google Shape;1213;p16"/>
          <p:cNvGrpSpPr/>
          <p:nvPr/>
        </p:nvGrpSpPr>
        <p:grpSpPr>
          <a:xfrm>
            <a:off x="1000727" y="518013"/>
            <a:ext cx="10190547" cy="2160601"/>
            <a:chOff x="1010836" y="518013"/>
            <a:chExt cx="10190547" cy="2160601"/>
          </a:xfrm>
        </p:grpSpPr>
        <p:pic>
          <p:nvPicPr>
            <p:cNvPr id="1214" name="Google Shape;1214;p16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895"/>
            <a:stretch/>
          </p:blipFill>
          <p:spPr>
            <a:xfrm>
              <a:off x="1010836" y="518013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5" name="Google Shape;1215;p16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7685" y="518614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6" name="Google Shape;1216;p16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4534" y="518614"/>
              <a:ext cx="2160000" cy="215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7" name="Google Shape;1217;p16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41383" y="518614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8" name="Google Shape;1218;p16"/>
          <p:cNvGrpSpPr/>
          <p:nvPr/>
        </p:nvGrpSpPr>
        <p:grpSpPr>
          <a:xfrm>
            <a:off x="1000727" y="3168176"/>
            <a:ext cx="10190547" cy="2160000"/>
            <a:chOff x="1010836" y="3168176"/>
            <a:chExt cx="10190547" cy="2160000"/>
          </a:xfrm>
        </p:grpSpPr>
        <p:pic>
          <p:nvPicPr>
            <p:cNvPr id="1219" name="Google Shape;1219;p16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836" y="3168176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0" name="Google Shape;1220;p16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79900" y="3168176"/>
              <a:ext cx="2161576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1" name="Google Shape;1221;p16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4534" y="3168176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2" name="Google Shape;1222;p16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41383" y="3168176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3" name="Google Shape;1223;p16"/>
          <p:cNvSpPr/>
          <p:nvPr/>
        </p:nvSpPr>
        <p:spPr>
          <a:xfrm>
            <a:off x="1036579" y="5494274"/>
            <a:ext cx="10118843" cy="119181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u-HU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 látsz a képeken? Mindez jelen van a hittanórán! Válaszd ki a kedvencedet!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1F9"/>
        </a:solidFill>
        <a:effectLst/>
      </p:bgPr>
    </p:bg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17"/>
          <p:cNvGrpSpPr/>
          <p:nvPr/>
        </p:nvGrpSpPr>
        <p:grpSpPr>
          <a:xfrm>
            <a:off x="1002085" y="627282"/>
            <a:ext cx="10187831" cy="2160000"/>
            <a:chOff x="967791" y="627282"/>
            <a:chExt cx="10187831" cy="2160000"/>
          </a:xfrm>
        </p:grpSpPr>
        <p:pic>
          <p:nvPicPr>
            <p:cNvPr id="1229" name="Google Shape;1229;p17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7791" y="627282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0" name="Google Shape;1230;p17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0693" y="627282"/>
              <a:ext cx="2158478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1" name="Google Shape;1231;p17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4242" y="627282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2" name="Google Shape;1232;p17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95622" y="627282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3" name="Google Shape;1233;p17"/>
          <p:cNvSpPr/>
          <p:nvPr/>
        </p:nvSpPr>
        <p:spPr>
          <a:xfrm>
            <a:off x="1036579" y="5681207"/>
            <a:ext cx="10118843" cy="10556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u-HU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 látsz a képeken? Mindez jelen van a hittanórán! Válaszd ki a kedvencedet!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4" name="Google Shape;1234;p17"/>
          <p:cNvGrpSpPr/>
          <p:nvPr/>
        </p:nvGrpSpPr>
        <p:grpSpPr>
          <a:xfrm>
            <a:off x="1002085" y="3213922"/>
            <a:ext cx="10187831" cy="2160000"/>
            <a:chOff x="967791" y="3213922"/>
            <a:chExt cx="10187831" cy="2160000"/>
          </a:xfrm>
        </p:grpSpPr>
        <p:pic>
          <p:nvPicPr>
            <p:cNvPr id="1235" name="Google Shape;1235;p17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4242" y="3213922"/>
              <a:ext cx="2161598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6" name="Google Shape;1236;p17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0693" y="3213922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7" name="Google Shape;1237;p17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95622" y="3213922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8" name="Google Shape;1238;p17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7791" y="3215751"/>
              <a:ext cx="2158171" cy="21581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2F3"/>
        </a:solidFill>
        <a:effectLst/>
      </p:bgPr>
    </p:bg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8"/>
          <p:cNvSpPr/>
          <p:nvPr/>
        </p:nvSpPr>
        <p:spPr>
          <a:xfrm>
            <a:off x="965319" y="5659173"/>
            <a:ext cx="10118843" cy="10556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u-HU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 látsz a képeken? Mindez jelen van a hittanórán! Válaszd ki a kedvencedet!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4" name="Google Shape;1244;p18"/>
          <p:cNvGrpSpPr/>
          <p:nvPr/>
        </p:nvGrpSpPr>
        <p:grpSpPr>
          <a:xfrm>
            <a:off x="926081" y="3134649"/>
            <a:ext cx="10339839" cy="2160000"/>
            <a:chOff x="965319" y="3283376"/>
            <a:chExt cx="10339839" cy="2160000"/>
          </a:xfrm>
        </p:grpSpPr>
        <p:pic>
          <p:nvPicPr>
            <p:cNvPr id="1245" name="Google Shape;1245;p1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5319" y="3283376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6" name="Google Shape;1246;p1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8545" y="3283376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7" name="Google Shape;1247;p18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5158" y="3283376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8" name="Google Shape;1248;p18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1932" y="3283376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9" name="Google Shape;1249;p18"/>
          <p:cNvGrpSpPr/>
          <p:nvPr/>
        </p:nvGrpSpPr>
        <p:grpSpPr>
          <a:xfrm>
            <a:off x="926081" y="610125"/>
            <a:ext cx="10339839" cy="2160000"/>
            <a:chOff x="965319" y="764361"/>
            <a:chExt cx="10339839" cy="2160000"/>
          </a:xfrm>
        </p:grpSpPr>
        <p:pic>
          <p:nvPicPr>
            <p:cNvPr id="1250" name="Google Shape;1250;p18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5319" y="764361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1" name="Google Shape;1251;p18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1932" y="764361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2" name="Google Shape;1252;p18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8545" y="764361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3" name="Google Shape;1253;p18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5158" y="764361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4E8"/>
        </a:solidFill>
        <a:effectLst/>
      </p:bgPr>
    </p:bg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9"/>
          <p:cNvSpPr txBox="1"/>
          <p:nvPr/>
        </p:nvSpPr>
        <p:spPr>
          <a:xfrm>
            <a:off x="2220381" y="239350"/>
            <a:ext cx="7751238" cy="1384995"/>
          </a:xfrm>
          <a:prstGeom prst="rect">
            <a:avLst/>
          </a:prstGeom>
          <a:solidFill>
            <a:srgbClr val="DCAE88"/>
          </a:solidFill>
          <a:ln w="1111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hu-H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hittanórán ismerkedünk Istennel és egymással.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hu-HU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Gyakran mondjuk ezeket az imádságokat.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9" name="Google Shape;1259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819" y="2677099"/>
            <a:ext cx="1772755" cy="286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35" y="1942387"/>
            <a:ext cx="4728115" cy="482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1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344" y="1942387"/>
            <a:ext cx="4726800" cy="48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2C6"/>
        </a:solidFill>
        <a:effectLst/>
      </p:bgPr>
    </p:bg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2"/>
          <p:cNvSpPr txBox="1">
            <a:spLocks noGrp="1"/>
          </p:cNvSpPr>
          <p:nvPr>
            <p:ph type="ctrTitle"/>
          </p:nvPr>
        </p:nvSpPr>
        <p:spPr>
          <a:xfrm>
            <a:off x="530942" y="765175"/>
            <a:ext cx="11661058" cy="216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800" b="1">
                <a:latin typeface="Arial"/>
                <a:ea typeface="Arial"/>
                <a:cs typeface="Arial"/>
                <a:sym typeface="Arial"/>
              </a:rPr>
              <a:t>Kedves Szülő! Kérjük, hogy a PPT utolsó diáit a gyermekével együtt nézze meg! Ott az ő számukra is készítettünk néhány  hasznos gondolatot és játékos feladatot!</a:t>
            </a:r>
            <a:endParaRPr/>
          </a:p>
        </p:txBody>
      </p:sp>
      <p:sp>
        <p:nvSpPr>
          <p:cNvPr id="1092" name="Google Shape;1092;p2"/>
          <p:cNvSpPr txBox="1">
            <a:spLocks noGrp="1"/>
          </p:cNvSpPr>
          <p:nvPr>
            <p:ph type="subTitle" idx="1"/>
          </p:nvPr>
        </p:nvSpPr>
        <p:spPr>
          <a:xfrm>
            <a:off x="2208214" y="3127513"/>
            <a:ext cx="7488237" cy="339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 dirty="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</a:pPr>
            <a:r>
              <a:rPr lang="hu-HU" sz="2800" dirty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Egyházközség neve:</a:t>
            </a:r>
            <a:endParaRPr dirty="0"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</a:pPr>
            <a:endParaRPr lang="hu-HU" dirty="0"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</a:pPr>
            <a:r>
              <a:rPr lang="hu-HU" dirty="0"/>
              <a:t>Rákoscsabai Református Egyházközség</a:t>
            </a:r>
            <a:endParaRPr dirty="0"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</a:pPr>
            <a:r>
              <a:rPr lang="hu-HU" dirty="0"/>
              <a:t>Budapest, 1171 Rákoscsaba utca 2.</a:t>
            </a: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</a:pPr>
            <a:r>
              <a:rPr lang="hu-HU" dirty="0"/>
              <a:t>Református hittanoktató: </a:t>
            </a: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</a:pPr>
            <a:r>
              <a:rPr lang="hu-HU"/>
              <a:t>Fülöp Anita; +36308901982</a:t>
            </a:r>
            <a:endParaRPr lang="hu-HU" dirty="0"/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1F9"/>
        </a:solidFill>
        <a:effectLst/>
      </p:bgPr>
    </p:bg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20"/>
          <p:cNvSpPr txBox="1"/>
          <p:nvPr/>
        </p:nvSpPr>
        <p:spPr>
          <a:xfrm>
            <a:off x="317357" y="386170"/>
            <a:ext cx="4444564" cy="1384995"/>
          </a:xfrm>
          <a:prstGeom prst="rect">
            <a:avLst/>
          </a:prstGeom>
          <a:solidFill>
            <a:srgbClr val="E6E1F9"/>
          </a:solidFill>
          <a:ln w="1111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hu-HU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Azt az imádságot is mondjuk, amit Jézus tanított a tanítványainak.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7" name="Google Shape;1267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4119" y="211969"/>
            <a:ext cx="1563762" cy="2525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20"/>
          <p:cNvSpPr/>
          <p:nvPr/>
        </p:nvSpPr>
        <p:spPr>
          <a:xfrm>
            <a:off x="1350795" y="2415539"/>
            <a:ext cx="9490411" cy="4321276"/>
          </a:xfrm>
          <a:prstGeom prst="horizontalScroll">
            <a:avLst>
              <a:gd name="adj" fmla="val 12500"/>
            </a:avLst>
          </a:prstGeom>
          <a:solidFill>
            <a:srgbClr val="D9ECF8"/>
          </a:solidFill>
          <a:ln w="12700" cap="flat" cmpd="sng">
            <a:solidFill>
              <a:srgbClr val="A520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Atyánk, aki a mennyekben vagy.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Szenteltessék meg a te neved, jöjjön el a te országod,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legyen meg a te akaratod, amint a mennyben úgy a földön is.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Mindennapi kenyerünket add meg nekünk ma,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 bocsásd meg vétkeinket, minképpen mi is megbocsátunk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ellenünk vétkezőknek.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 ne vigy minket kísértésbe, de szabadíts meg a gonosztól,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Mert Tiéd az ország, a hatalom, és a dicsőség</a:t>
            </a:r>
            <a:r>
              <a:rPr lang="hu-H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mindörökké.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Ámen. </a:t>
            </a:r>
            <a:endParaRPr/>
          </a:p>
        </p:txBody>
      </p:sp>
      <p:sp>
        <p:nvSpPr>
          <p:cNvPr id="1269" name="Google Shape;1269;p20"/>
          <p:cNvSpPr txBox="1"/>
          <p:nvPr/>
        </p:nvSpPr>
        <p:spPr>
          <a:xfrm>
            <a:off x="7416773" y="386170"/>
            <a:ext cx="4444564" cy="1384995"/>
          </a:xfrm>
          <a:prstGeom prst="rect">
            <a:avLst/>
          </a:prstGeom>
          <a:solidFill>
            <a:srgbClr val="DCAE88"/>
          </a:solidFill>
          <a:ln w="1111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hu-HU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Gyakran a saját szavainkkal is megszólítjuk Istent.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0F49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" name="Google Shape;1274;p21"/>
          <p:cNvGrpSpPr/>
          <p:nvPr/>
        </p:nvGrpSpPr>
        <p:grpSpPr>
          <a:xfrm>
            <a:off x="6360487" y="3512251"/>
            <a:ext cx="5563497" cy="3314522"/>
            <a:chOff x="7199026" y="3462293"/>
            <a:chExt cx="5563497" cy="3314522"/>
          </a:xfrm>
        </p:grpSpPr>
        <p:sp>
          <p:nvSpPr>
            <p:cNvPr id="1275" name="Google Shape;1275;p21"/>
            <p:cNvSpPr/>
            <p:nvPr/>
          </p:nvSpPr>
          <p:spPr>
            <a:xfrm>
              <a:off x="7199026" y="3857915"/>
              <a:ext cx="4441754" cy="2584717"/>
            </a:xfrm>
            <a:prstGeom prst="roundRect">
              <a:avLst>
                <a:gd name="adj" fmla="val 17820"/>
              </a:avLst>
            </a:prstGeom>
            <a:solidFill>
              <a:srgbClr val="FBFB85"/>
            </a:solidFill>
            <a:ln>
              <a:noFill/>
            </a:ln>
            <a:effectLst>
              <a:outerShdw blurRad="50800" dist="266700" dir="2700000" algn="tl" rotWithShape="0">
                <a:schemeClr val="lt1">
                  <a:alpha val="4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Arial"/>
                <a:buNone/>
              </a:pPr>
              <a:r>
                <a:rPr lang="hu-HU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ÜNNEPELJÜNK EGYÜTT!</a:t>
              </a:r>
              <a:endParaRPr/>
            </a:p>
          </p:txBody>
        </p:sp>
        <p:pic>
          <p:nvPicPr>
            <p:cNvPr id="1276" name="Google Shape;1276;p21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76413" y="3462293"/>
              <a:ext cx="2586110" cy="33145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7" name="Google Shape;1277;p21"/>
          <p:cNvGrpSpPr/>
          <p:nvPr/>
        </p:nvGrpSpPr>
        <p:grpSpPr>
          <a:xfrm>
            <a:off x="961151" y="-75757"/>
            <a:ext cx="4783942" cy="2881623"/>
            <a:chOff x="1646356" y="1709401"/>
            <a:chExt cx="4783942" cy="3970437"/>
          </a:xfrm>
        </p:grpSpPr>
        <p:sp>
          <p:nvSpPr>
            <p:cNvPr id="1278" name="Google Shape;1278;p21"/>
            <p:cNvSpPr/>
            <p:nvPr/>
          </p:nvSpPr>
          <p:spPr>
            <a:xfrm>
              <a:off x="1646356" y="1978050"/>
              <a:ext cx="4192824" cy="3561346"/>
            </a:xfrm>
            <a:prstGeom prst="roundRect">
              <a:avLst>
                <a:gd name="adj" fmla="val 17820"/>
              </a:avLst>
            </a:prstGeom>
            <a:solidFill>
              <a:srgbClr val="A4F385"/>
            </a:solidFill>
            <a:ln>
              <a:noFill/>
            </a:ln>
            <a:effectLst>
              <a:outerShdw blurRad="50800" dist="266700" dir="2700000" algn="tl" rotWithShape="0">
                <a:schemeClr val="lt1">
                  <a:alpha val="4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</a:pPr>
              <a:r>
                <a:rPr lang="hu-HU" sz="4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KEZDETBEN</a:t>
              </a:r>
              <a:endParaRPr/>
            </a:p>
          </p:txBody>
        </p:sp>
        <p:pic>
          <p:nvPicPr>
            <p:cNvPr id="1279" name="Google Shape;1279;p21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0043" y="1709401"/>
              <a:ext cx="1400255" cy="39704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0" name="Google Shape;1280;p21"/>
          <p:cNvGrpSpPr/>
          <p:nvPr/>
        </p:nvGrpSpPr>
        <p:grpSpPr>
          <a:xfrm>
            <a:off x="1028221" y="3753841"/>
            <a:ext cx="4934378" cy="2997054"/>
            <a:chOff x="3807372" y="5005170"/>
            <a:chExt cx="4934378" cy="2997054"/>
          </a:xfrm>
        </p:grpSpPr>
        <p:sp>
          <p:nvSpPr>
            <p:cNvPr id="1281" name="Google Shape;1281;p21"/>
            <p:cNvSpPr/>
            <p:nvPr/>
          </p:nvSpPr>
          <p:spPr>
            <a:xfrm>
              <a:off x="3807372" y="5180823"/>
              <a:ext cx="4067276" cy="2584717"/>
            </a:xfrm>
            <a:prstGeom prst="roundRect">
              <a:avLst>
                <a:gd name="adj" fmla="val 17820"/>
              </a:avLst>
            </a:prstGeom>
            <a:solidFill>
              <a:srgbClr val="B4176D"/>
            </a:solidFill>
            <a:ln>
              <a:noFill/>
            </a:ln>
            <a:effectLst>
              <a:outerShdw blurRad="50800" dist="266700" dir="2700000" algn="tl" rotWithShape="0">
                <a:schemeClr val="lt1">
                  <a:alpha val="4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</a:pPr>
              <a:r>
                <a:rPr lang="hu-HU" sz="4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JÉZUS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</a:pPr>
              <a:r>
                <a:rPr lang="hu-HU" sz="4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ÉS ÉN</a:t>
              </a:r>
              <a:endParaRPr/>
            </a:p>
          </p:txBody>
        </p:sp>
        <p:pic>
          <p:nvPicPr>
            <p:cNvPr id="1282" name="Google Shape;1282;p21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8151" y="5005170"/>
              <a:ext cx="2253599" cy="29970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3" name="Google Shape;1283;p21"/>
          <p:cNvGrpSpPr/>
          <p:nvPr/>
        </p:nvGrpSpPr>
        <p:grpSpPr>
          <a:xfrm>
            <a:off x="6360487" y="-207785"/>
            <a:ext cx="5563497" cy="3238726"/>
            <a:chOff x="794050" y="-2705154"/>
            <a:chExt cx="5563497" cy="3238726"/>
          </a:xfrm>
        </p:grpSpPr>
        <p:sp>
          <p:nvSpPr>
            <p:cNvPr id="1284" name="Google Shape;1284;p21"/>
            <p:cNvSpPr/>
            <p:nvPr/>
          </p:nvSpPr>
          <p:spPr>
            <a:xfrm>
              <a:off x="794050" y="-2332883"/>
              <a:ext cx="4597757" cy="2584717"/>
            </a:xfrm>
            <a:prstGeom prst="roundRect">
              <a:avLst>
                <a:gd name="adj" fmla="val 17820"/>
              </a:avLst>
            </a:prstGeom>
            <a:solidFill>
              <a:srgbClr val="8EABF1"/>
            </a:solidFill>
            <a:ln>
              <a:noFill/>
            </a:ln>
            <a:effectLst>
              <a:outerShdw blurRad="50800" dist="266700" dir="2700000" algn="tl" rotWithShape="0">
                <a:schemeClr val="lt1">
                  <a:alpha val="4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</a:pPr>
              <a:r>
                <a:rPr lang="hu-HU" sz="4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JÉZUSNAK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</a:pPr>
              <a:r>
                <a:rPr lang="hu-HU" sz="4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HATALMA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</a:pPr>
              <a:r>
                <a:rPr lang="hu-HU" sz="4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VAN</a:t>
              </a:r>
              <a:endParaRPr/>
            </a:p>
          </p:txBody>
        </p:sp>
        <p:pic>
          <p:nvPicPr>
            <p:cNvPr id="1285" name="Google Shape;1285;p21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6581" y="-2705154"/>
              <a:ext cx="2550966" cy="32387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86" name="Google Shape;1286;p2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511" y="2006982"/>
            <a:ext cx="2208566" cy="103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2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44218" y="1957616"/>
            <a:ext cx="2208566" cy="1037645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p21"/>
          <p:cNvSpPr/>
          <p:nvPr/>
        </p:nvSpPr>
        <p:spPr>
          <a:xfrm>
            <a:off x="2224948" y="3021926"/>
            <a:ext cx="7848600" cy="82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127000" dir="2700000" algn="tl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800"/>
              <a:buFont typeface="Arial"/>
              <a:buNone/>
            </a:pPr>
            <a:r>
              <a:rPr lang="hu-HU" sz="2800" b="0" i="0" u="none" strike="noStrike" cap="none">
                <a:solidFill>
                  <a:srgbClr val="B4176D"/>
                </a:solidFill>
                <a:latin typeface="Arial"/>
                <a:ea typeface="Arial"/>
                <a:cs typeface="Arial"/>
                <a:sym typeface="Arial"/>
              </a:rPr>
              <a:t>Első osztályban erről a négy nagy témáról tanulunk… </a:t>
            </a:r>
            <a:endParaRPr sz="2800" b="0" i="0" u="none" strike="noStrike" cap="none">
              <a:solidFill>
                <a:srgbClr val="B417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9" name="Google Shape;1289;p2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0682" y="5755714"/>
            <a:ext cx="2208566" cy="103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2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715418" y="5606438"/>
            <a:ext cx="2208566" cy="1037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99"/>
        </a:solidFill>
        <a:effectLst/>
      </p:bgPr>
    </p:bg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Google Shape;1295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09750" cy="181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57775"/>
            <a:ext cx="182245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22"/>
          <p:cNvSpPr/>
          <p:nvPr/>
        </p:nvSpPr>
        <p:spPr>
          <a:xfrm>
            <a:off x="2153469" y="58188"/>
            <a:ext cx="9861550" cy="2017355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2E51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AE2E51"/>
                </a:solidFill>
                <a:latin typeface="Arial"/>
                <a:ea typeface="Arial"/>
                <a:cs typeface="Arial"/>
                <a:sym typeface="Arial"/>
              </a:rPr>
              <a:t>A történetekhez kapcsolódva énekelni is szoktunk. </a:t>
            </a:r>
            <a:r>
              <a:rPr lang="hu-HU" sz="2400" b="1" i="0" u="none" strike="noStrike" cap="none">
                <a:solidFill>
                  <a:srgbClr val="AE2E51"/>
                </a:solidFill>
                <a:latin typeface="Arial"/>
                <a:ea typeface="Arial"/>
                <a:cs typeface="Arial"/>
                <a:sym typeface="Arial"/>
              </a:rPr>
              <a:t>Énekeljünk együtt</a:t>
            </a:r>
            <a:r>
              <a:rPr lang="hu-HU" sz="2400" b="0" i="0" u="none" strike="noStrike" cap="none">
                <a:solidFill>
                  <a:srgbClr val="AE2E5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2E51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AE2E51"/>
                </a:solidFill>
                <a:latin typeface="Arial"/>
                <a:ea typeface="Arial"/>
                <a:cs typeface="Arial"/>
                <a:sym typeface="Arial"/>
              </a:rPr>
              <a:t>Figyelj közben arra, mit tett pontosan a kisfiú a nála lévő halakkal és kenyerekkel!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(A hangszóróra kattintva meghallgathatjuk,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 kotta és szöveg segítségével pedig próbáljuk meg elénekelni!)</a:t>
            </a:r>
            <a:endParaRPr/>
          </a:p>
        </p:txBody>
      </p:sp>
      <p:pic>
        <p:nvPicPr>
          <p:cNvPr id="1298" name="Google Shape;1298;p22">
            <a:hlinkClick r:id="rId5"/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80" y="2758627"/>
            <a:ext cx="1312391" cy="130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2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50"/>
          <a:stretch/>
        </p:blipFill>
        <p:spPr>
          <a:xfrm>
            <a:off x="2153469" y="2075543"/>
            <a:ext cx="9861550" cy="470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23"/>
          <p:cNvSpPr/>
          <p:nvPr/>
        </p:nvSpPr>
        <p:spPr>
          <a:xfrm>
            <a:off x="1729201" y="246742"/>
            <a:ext cx="5303928" cy="45823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Feladat:</a:t>
            </a:r>
            <a:r>
              <a:rPr lang="hu-HU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Az énekben szereplő kisfiú nagylelkű volt.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Nézd meg a képeket, és válaszd ki azokat, amelyeken szerinted nagylelkűen viselkedik valaki!</a:t>
            </a:r>
            <a:endParaRPr/>
          </a:p>
        </p:txBody>
      </p:sp>
      <p:pic>
        <p:nvPicPr>
          <p:cNvPr id="1305" name="Google Shape;1305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7681" y="246742"/>
            <a:ext cx="4874266" cy="649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50650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p23"/>
          <p:cNvSpPr/>
          <p:nvPr/>
        </p:nvSpPr>
        <p:spPr>
          <a:xfrm>
            <a:off x="390655" y="4497889"/>
            <a:ext cx="3367314" cy="2104572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hu-HU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Majd, ha </a:t>
            </a:r>
            <a:r>
              <a:rPr lang="hu-HU" sz="28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</a:t>
            </a:r>
            <a:r>
              <a:rPr lang="hu-HU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klikkelsz, megoldhatod a párkereső feladatot!  </a:t>
            </a:r>
            <a:endParaRPr/>
          </a:p>
        </p:txBody>
      </p:sp>
      <p:pic>
        <p:nvPicPr>
          <p:cNvPr id="1308" name="Google Shape;1308;p2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0743"/>
            <a:ext cx="1644650" cy="16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4"/>
          <p:cNvSpPr/>
          <p:nvPr/>
        </p:nvSpPr>
        <p:spPr>
          <a:xfrm>
            <a:off x="0" y="4452079"/>
            <a:ext cx="12192000" cy="2203554"/>
          </a:xfrm>
          <a:prstGeom prst="rect">
            <a:avLst/>
          </a:prstGeom>
          <a:solidFill>
            <a:srgbClr val="F1DC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4" name="Google Shape;1314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97623" flipH="1">
            <a:off x="828782" y="1390861"/>
            <a:ext cx="3051735" cy="524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24"/>
          <p:cNvSpPr txBox="1"/>
          <p:nvPr/>
        </p:nvSpPr>
        <p:spPr>
          <a:xfrm>
            <a:off x="4626964" y="1023609"/>
            <a:ext cx="7319229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880D"/>
              </a:buClr>
              <a:buSzPts val="4400"/>
              <a:buFont typeface="Arial"/>
              <a:buNone/>
            </a:pPr>
            <a:r>
              <a:rPr lang="hu-HU" sz="4400" b="0" i="0" u="none" strike="noStrike" cap="none">
                <a:solidFill>
                  <a:srgbClr val="B3880D"/>
                </a:solidFill>
                <a:latin typeface="Arial"/>
                <a:ea typeface="Arial"/>
                <a:cs typeface="Arial"/>
                <a:sym typeface="Arial"/>
              </a:rPr>
              <a:t>Második osztályban csupa úton lévő emberrel ismerkedtünk meg a Bibliából.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880D"/>
              </a:buClr>
              <a:buSzPts val="4400"/>
              <a:buFont typeface="Arial"/>
              <a:buNone/>
            </a:pPr>
            <a:r>
              <a:rPr lang="hu-HU" sz="4400">
                <a:solidFill>
                  <a:srgbClr val="B3880D"/>
                </a:solidFill>
                <a:latin typeface="Arial"/>
                <a:ea typeface="Arial"/>
                <a:cs typeface="Arial"/>
                <a:sym typeface="Arial"/>
              </a:rPr>
              <a:t>Beszélünk a mi útjainkról is.</a:t>
            </a:r>
            <a:endParaRPr sz="4400" b="0" i="0" u="none" strike="noStrike" cap="none">
              <a:solidFill>
                <a:srgbClr val="B3880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>
            <a:alpha val="70980"/>
          </a:srgbClr>
        </a:soli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25"/>
          <p:cNvSpPr/>
          <p:nvPr/>
        </p:nvSpPr>
        <p:spPr>
          <a:xfrm>
            <a:off x="936279" y="708057"/>
            <a:ext cx="10590370" cy="5779421"/>
          </a:xfrm>
          <a:custGeom>
            <a:avLst/>
            <a:gdLst/>
            <a:ahLst/>
            <a:cxnLst/>
            <a:rect l="l" t="t" r="r" b="b"/>
            <a:pathLst>
              <a:path w="9708039" h="5118405" extrusionOk="0">
                <a:moveTo>
                  <a:pt x="148090" y="229683"/>
                </a:moveTo>
                <a:cubicBezTo>
                  <a:pt x="237394" y="346035"/>
                  <a:pt x="-362758" y="2431240"/>
                  <a:pt x="365968" y="2463653"/>
                </a:cubicBezTo>
                <a:cubicBezTo>
                  <a:pt x="879197" y="2652144"/>
                  <a:pt x="1971424" y="990794"/>
                  <a:pt x="2663837" y="662514"/>
                </a:cubicBezTo>
                <a:cubicBezTo>
                  <a:pt x="3356251" y="334234"/>
                  <a:pt x="5219157" y="953588"/>
                  <a:pt x="4925105" y="1527186"/>
                </a:cubicBezTo>
                <a:cubicBezTo>
                  <a:pt x="4631053" y="2100784"/>
                  <a:pt x="1384793" y="3510536"/>
                  <a:pt x="899525" y="4104102"/>
                </a:cubicBezTo>
                <a:cubicBezTo>
                  <a:pt x="414257" y="4697668"/>
                  <a:pt x="1343692" y="5254943"/>
                  <a:pt x="2013497" y="5088580"/>
                </a:cubicBezTo>
                <a:cubicBezTo>
                  <a:pt x="2683302" y="4922217"/>
                  <a:pt x="3516507" y="4039074"/>
                  <a:pt x="4051232" y="4027439"/>
                </a:cubicBezTo>
                <a:cubicBezTo>
                  <a:pt x="4585957" y="4015804"/>
                  <a:pt x="6071645" y="4561896"/>
                  <a:pt x="6869374" y="4823295"/>
                </a:cubicBezTo>
                <a:cubicBezTo>
                  <a:pt x="7667103" y="5084694"/>
                  <a:pt x="9803482" y="5130422"/>
                  <a:pt x="9704727" y="4674318"/>
                </a:cubicBezTo>
                <a:cubicBezTo>
                  <a:pt x="9605972" y="4218214"/>
                  <a:pt x="5898690" y="2835475"/>
                  <a:pt x="6276842" y="2086673"/>
                </a:cubicBezTo>
                <a:cubicBezTo>
                  <a:pt x="6654994" y="1337872"/>
                  <a:pt x="9179131" y="273314"/>
                  <a:pt x="9675765" y="0"/>
                </a:cubicBezTo>
              </a:path>
            </a:pathLst>
          </a:custGeom>
          <a:noFill/>
          <a:ln w="415925" cap="rnd" cmpd="sng">
            <a:solidFill>
              <a:srgbClr val="F9C37B">
                <a:alpha val="9882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1" name="Google Shape;1321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29" y="56250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2" name="Google Shape;1322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498" y="2938331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3" name="Google Shape;1323;p2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747" y="4920412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4" name="Google Shape;1324;p2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841" y="725199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5" name="Google Shape;1325;p2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7560" y="4240935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6" name="Google Shape;1326;p25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3896" y="4987281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7" name="Google Shape;1327;p25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9926" y="3161849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8" name="Google Shape;1328;p25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9956" y="1025315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29" name="Google Shape;1329;p25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8509" y="115884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cxnSp>
        <p:nvCxnSpPr>
          <p:cNvPr id="1330" name="Google Shape;1330;p25"/>
          <p:cNvCxnSpPr/>
          <p:nvPr/>
        </p:nvCxnSpPr>
        <p:spPr>
          <a:xfrm rot="10800000" flipH="1">
            <a:off x="911691" y="2046750"/>
            <a:ext cx="49176" cy="784372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31" name="Google Shape;1331;p25"/>
          <p:cNvCxnSpPr/>
          <p:nvPr/>
        </p:nvCxnSpPr>
        <p:spPr>
          <a:xfrm flipH="1">
            <a:off x="2578280" y="1724342"/>
            <a:ext cx="850824" cy="900000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32" name="Google Shape;1332;p25"/>
          <p:cNvCxnSpPr/>
          <p:nvPr/>
        </p:nvCxnSpPr>
        <p:spPr>
          <a:xfrm flipH="1">
            <a:off x="3225214" y="5734881"/>
            <a:ext cx="1213699" cy="624976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33" name="Google Shape;1333;p25"/>
          <p:cNvCxnSpPr/>
          <p:nvPr/>
        </p:nvCxnSpPr>
        <p:spPr>
          <a:xfrm rot="10800000" flipH="1">
            <a:off x="3034811" y="3342465"/>
            <a:ext cx="2131630" cy="1194254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34" name="Google Shape;1334;p25"/>
          <p:cNvCxnSpPr/>
          <p:nvPr/>
        </p:nvCxnSpPr>
        <p:spPr>
          <a:xfrm rot="10800000">
            <a:off x="6998517" y="5697419"/>
            <a:ext cx="2484919" cy="624975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35" name="Google Shape;1335;p25"/>
          <p:cNvCxnSpPr/>
          <p:nvPr/>
        </p:nvCxnSpPr>
        <p:spPr>
          <a:xfrm flipH="1">
            <a:off x="7561572" y="2722348"/>
            <a:ext cx="517286" cy="610725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36" name="Google Shape;1336;p25"/>
          <p:cNvCxnSpPr/>
          <p:nvPr/>
        </p:nvCxnSpPr>
        <p:spPr>
          <a:xfrm>
            <a:off x="9648757" y="4797624"/>
            <a:ext cx="710084" cy="343311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37" name="Google Shape;1337;p25"/>
          <p:cNvCxnSpPr/>
          <p:nvPr/>
        </p:nvCxnSpPr>
        <p:spPr>
          <a:xfrm flipH="1">
            <a:off x="9509956" y="1336412"/>
            <a:ext cx="804751" cy="387930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sp>
        <p:nvSpPr>
          <p:cNvPr id="1338" name="Google Shape;1338;p25"/>
          <p:cNvSpPr txBox="1"/>
          <p:nvPr/>
        </p:nvSpPr>
        <p:spPr>
          <a:xfrm>
            <a:off x="2168013" y="18446"/>
            <a:ext cx="8190828" cy="70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Bibliai történeteket tanulunk. Például Jézus</a:t>
            </a:r>
            <a:r>
              <a:rPr lang="hu-H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útjáról.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6"/>
          <p:cNvSpPr/>
          <p:nvPr/>
        </p:nvSpPr>
        <p:spPr>
          <a:xfrm>
            <a:off x="936279" y="708057"/>
            <a:ext cx="10590370" cy="5779421"/>
          </a:xfrm>
          <a:custGeom>
            <a:avLst/>
            <a:gdLst/>
            <a:ahLst/>
            <a:cxnLst/>
            <a:rect l="l" t="t" r="r" b="b"/>
            <a:pathLst>
              <a:path w="9708039" h="5118405" extrusionOk="0">
                <a:moveTo>
                  <a:pt x="148090" y="229683"/>
                </a:moveTo>
                <a:cubicBezTo>
                  <a:pt x="237394" y="346035"/>
                  <a:pt x="-362758" y="2431240"/>
                  <a:pt x="365968" y="2463653"/>
                </a:cubicBezTo>
                <a:cubicBezTo>
                  <a:pt x="879197" y="2652144"/>
                  <a:pt x="1971424" y="990794"/>
                  <a:pt x="2663837" y="662514"/>
                </a:cubicBezTo>
                <a:cubicBezTo>
                  <a:pt x="3356251" y="334234"/>
                  <a:pt x="5219157" y="953588"/>
                  <a:pt x="4925105" y="1527186"/>
                </a:cubicBezTo>
                <a:cubicBezTo>
                  <a:pt x="4631053" y="2100784"/>
                  <a:pt x="1384793" y="3510536"/>
                  <a:pt x="899525" y="4104102"/>
                </a:cubicBezTo>
                <a:cubicBezTo>
                  <a:pt x="414257" y="4697668"/>
                  <a:pt x="1343692" y="5254943"/>
                  <a:pt x="2013497" y="5088580"/>
                </a:cubicBezTo>
                <a:cubicBezTo>
                  <a:pt x="2683302" y="4922217"/>
                  <a:pt x="3516507" y="4039074"/>
                  <a:pt x="4051232" y="4027439"/>
                </a:cubicBezTo>
                <a:cubicBezTo>
                  <a:pt x="4585957" y="4015804"/>
                  <a:pt x="6071645" y="4561896"/>
                  <a:pt x="6869374" y="4823295"/>
                </a:cubicBezTo>
                <a:cubicBezTo>
                  <a:pt x="7667103" y="5084694"/>
                  <a:pt x="9803482" y="5130422"/>
                  <a:pt x="9704727" y="4674318"/>
                </a:cubicBezTo>
                <a:cubicBezTo>
                  <a:pt x="9605972" y="4218214"/>
                  <a:pt x="5898690" y="2835475"/>
                  <a:pt x="6276842" y="2086673"/>
                </a:cubicBezTo>
                <a:cubicBezTo>
                  <a:pt x="6654994" y="1337872"/>
                  <a:pt x="9179131" y="273314"/>
                  <a:pt x="9675765" y="0"/>
                </a:cubicBezTo>
              </a:path>
            </a:pathLst>
          </a:custGeom>
          <a:noFill/>
          <a:ln w="415925" cap="rnd" cmpd="sng">
            <a:solidFill>
              <a:srgbClr val="F9C37B">
                <a:alpha val="9882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4" name="Google Shape;1344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493" y="115884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45" name="Google Shape;1345;p2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58" y="2982342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46" name="Google Shape;1346;p2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0437" y="4953725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47" name="Google Shape;1347;p2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0217" y="1140057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48" name="Google Shape;1348;p26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7560" y="4240935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49" name="Google Shape;1349;p26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0620" y="5087052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50" name="Google Shape;1350;p26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8865" y="3153725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51" name="Google Shape;1351;p26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4237" y="1259727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352" name="Google Shape;1352;p26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8509" y="115884"/>
            <a:ext cx="1800000" cy="18000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1353" name="Google Shape;1353;p26"/>
          <p:cNvSpPr/>
          <p:nvPr/>
        </p:nvSpPr>
        <p:spPr>
          <a:xfrm>
            <a:off x="1490416" y="38622"/>
            <a:ext cx="3139496" cy="1332000"/>
          </a:xfrm>
          <a:prstGeom prst="leftArrow">
            <a:avLst>
              <a:gd name="adj1" fmla="val 50000"/>
              <a:gd name="adj2" fmla="val 38469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Tanított, gyógyított, csodákat tett.</a:t>
            </a:r>
            <a:endParaRPr/>
          </a:p>
        </p:txBody>
      </p:sp>
      <p:sp>
        <p:nvSpPr>
          <p:cNvPr id="1354" name="Google Shape;1354;p26"/>
          <p:cNvSpPr/>
          <p:nvPr/>
        </p:nvSpPr>
        <p:spPr>
          <a:xfrm>
            <a:off x="1683121" y="3130242"/>
            <a:ext cx="2392882" cy="1463260"/>
          </a:xfrm>
          <a:prstGeom prst="leftArrow">
            <a:avLst>
              <a:gd name="adj1" fmla="val 50000"/>
              <a:gd name="adj2" fmla="val 3501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Jeruzsálembe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bevonult.</a:t>
            </a:r>
            <a:endParaRPr/>
          </a:p>
        </p:txBody>
      </p:sp>
      <p:sp>
        <p:nvSpPr>
          <p:cNvPr id="1355" name="Google Shape;1355;p26"/>
          <p:cNvSpPr/>
          <p:nvPr/>
        </p:nvSpPr>
        <p:spPr>
          <a:xfrm>
            <a:off x="169493" y="5404513"/>
            <a:ext cx="2764776" cy="1461340"/>
          </a:xfrm>
          <a:prstGeom prst="rightArrow">
            <a:avLst>
              <a:gd name="adj1" fmla="val 50000"/>
              <a:gd name="adj2" fmla="val 4182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Ünnepi vacsorát tartott.</a:t>
            </a:r>
            <a:endParaRPr/>
          </a:p>
        </p:txBody>
      </p:sp>
      <p:sp>
        <p:nvSpPr>
          <p:cNvPr id="1356" name="Google Shape;1356;p26"/>
          <p:cNvSpPr/>
          <p:nvPr/>
        </p:nvSpPr>
        <p:spPr>
          <a:xfrm>
            <a:off x="9189469" y="1715501"/>
            <a:ext cx="2254717" cy="1453423"/>
          </a:xfrm>
          <a:prstGeom prst="leftArrow">
            <a:avLst>
              <a:gd name="adj1" fmla="val 50000"/>
              <a:gd name="adj2" fmla="val 3962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Meghalt és eltemették.</a:t>
            </a:r>
            <a:endParaRPr/>
          </a:p>
        </p:txBody>
      </p:sp>
      <p:sp>
        <p:nvSpPr>
          <p:cNvPr id="1357" name="Google Shape;1357;p26"/>
          <p:cNvSpPr/>
          <p:nvPr/>
        </p:nvSpPr>
        <p:spPr>
          <a:xfrm>
            <a:off x="6213969" y="4782342"/>
            <a:ext cx="2539740" cy="118360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Letartóztatták.</a:t>
            </a:r>
            <a:endParaRPr/>
          </a:p>
        </p:txBody>
      </p:sp>
      <p:sp>
        <p:nvSpPr>
          <p:cNvPr id="1358" name="Google Shape;1358;p26"/>
          <p:cNvSpPr/>
          <p:nvPr/>
        </p:nvSpPr>
        <p:spPr>
          <a:xfrm>
            <a:off x="7786154" y="34466"/>
            <a:ext cx="3054699" cy="1332000"/>
          </a:xfrm>
          <a:prstGeom prst="rightArrow">
            <a:avLst>
              <a:gd name="adj1" fmla="val 50000"/>
              <a:gd name="adj2" fmla="val 4182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u-HU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FELTÁMADT.</a:t>
            </a:r>
            <a:endParaRPr/>
          </a:p>
        </p:txBody>
      </p:sp>
      <p:sp>
        <p:nvSpPr>
          <p:cNvPr id="1359" name="Google Shape;1359;p26"/>
          <p:cNvSpPr/>
          <p:nvPr/>
        </p:nvSpPr>
        <p:spPr>
          <a:xfrm>
            <a:off x="8724452" y="5882284"/>
            <a:ext cx="1783604" cy="1001806"/>
          </a:xfrm>
          <a:prstGeom prst="rightArrow">
            <a:avLst>
              <a:gd name="adj1" fmla="val 50000"/>
              <a:gd name="adj2" fmla="val 4182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Elítélték.</a:t>
            </a:r>
            <a:endParaRPr/>
          </a:p>
        </p:txBody>
      </p:sp>
      <p:sp>
        <p:nvSpPr>
          <p:cNvPr id="1360" name="Google Shape;1360;p26"/>
          <p:cNvSpPr/>
          <p:nvPr/>
        </p:nvSpPr>
        <p:spPr>
          <a:xfrm>
            <a:off x="4261606" y="1189172"/>
            <a:ext cx="2898731" cy="1453423"/>
          </a:xfrm>
          <a:prstGeom prst="leftArrow">
            <a:avLst>
              <a:gd name="adj1" fmla="val 50000"/>
              <a:gd name="adj2" fmla="val 3962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Megmosta a tanítványok lábát.</a:t>
            </a:r>
            <a:endParaRPr/>
          </a:p>
        </p:txBody>
      </p:sp>
      <p:sp>
        <p:nvSpPr>
          <p:cNvPr id="1361" name="Google Shape;1361;p26"/>
          <p:cNvSpPr/>
          <p:nvPr/>
        </p:nvSpPr>
        <p:spPr>
          <a:xfrm>
            <a:off x="5871459" y="3218700"/>
            <a:ext cx="2408600" cy="1382387"/>
          </a:xfrm>
          <a:prstGeom prst="rightArrow">
            <a:avLst>
              <a:gd name="adj1" fmla="val 50000"/>
              <a:gd name="adj2" fmla="val 4182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Szenvedett a kereszten.</a:t>
            </a:r>
            <a:endParaRPr/>
          </a:p>
        </p:txBody>
      </p:sp>
      <p:sp>
        <p:nvSpPr>
          <p:cNvPr id="1362" name="Google Shape;1362;p26"/>
          <p:cNvSpPr txBox="1"/>
          <p:nvPr/>
        </p:nvSpPr>
        <p:spPr>
          <a:xfrm>
            <a:off x="5412338" y="152534"/>
            <a:ext cx="1747999" cy="1095864"/>
          </a:xfrm>
          <a:prstGeom prst="rect">
            <a:avLst/>
          </a:prstGeom>
          <a:solidFill>
            <a:srgbClr val="F9C37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JÉZUS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ÚTJA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7"/>
          <p:cNvSpPr/>
          <p:nvPr/>
        </p:nvSpPr>
        <p:spPr>
          <a:xfrm>
            <a:off x="936279" y="708057"/>
            <a:ext cx="10590370" cy="5779421"/>
          </a:xfrm>
          <a:custGeom>
            <a:avLst/>
            <a:gdLst/>
            <a:ahLst/>
            <a:cxnLst/>
            <a:rect l="l" t="t" r="r" b="b"/>
            <a:pathLst>
              <a:path w="9708039" h="5118405" extrusionOk="0">
                <a:moveTo>
                  <a:pt x="148090" y="229683"/>
                </a:moveTo>
                <a:cubicBezTo>
                  <a:pt x="237394" y="346035"/>
                  <a:pt x="-362758" y="2431240"/>
                  <a:pt x="365968" y="2463653"/>
                </a:cubicBezTo>
                <a:cubicBezTo>
                  <a:pt x="879197" y="2652144"/>
                  <a:pt x="1971424" y="990794"/>
                  <a:pt x="2663837" y="662514"/>
                </a:cubicBezTo>
                <a:cubicBezTo>
                  <a:pt x="3356251" y="334234"/>
                  <a:pt x="5219157" y="953588"/>
                  <a:pt x="4925105" y="1527186"/>
                </a:cubicBezTo>
                <a:cubicBezTo>
                  <a:pt x="4631053" y="2100784"/>
                  <a:pt x="1384793" y="3510536"/>
                  <a:pt x="899525" y="4104102"/>
                </a:cubicBezTo>
                <a:cubicBezTo>
                  <a:pt x="414257" y="4697668"/>
                  <a:pt x="1343692" y="5254943"/>
                  <a:pt x="2013497" y="5088580"/>
                </a:cubicBezTo>
                <a:cubicBezTo>
                  <a:pt x="2683302" y="4922217"/>
                  <a:pt x="3516507" y="4039074"/>
                  <a:pt x="4051232" y="4027439"/>
                </a:cubicBezTo>
                <a:cubicBezTo>
                  <a:pt x="4585957" y="4015804"/>
                  <a:pt x="6071645" y="4561896"/>
                  <a:pt x="6869374" y="4823295"/>
                </a:cubicBezTo>
                <a:cubicBezTo>
                  <a:pt x="7667103" y="5084694"/>
                  <a:pt x="9803482" y="5130422"/>
                  <a:pt x="9704727" y="4674318"/>
                </a:cubicBezTo>
                <a:cubicBezTo>
                  <a:pt x="9605972" y="4218214"/>
                  <a:pt x="5898690" y="2835475"/>
                  <a:pt x="6276842" y="2086673"/>
                </a:cubicBezTo>
                <a:cubicBezTo>
                  <a:pt x="6654994" y="1337872"/>
                  <a:pt x="9179131" y="273314"/>
                  <a:pt x="9675765" y="0"/>
                </a:cubicBezTo>
              </a:path>
            </a:pathLst>
          </a:custGeom>
          <a:noFill/>
          <a:ln w="415925" cap="rnd" cmpd="sng">
            <a:solidFill>
              <a:srgbClr val="F9C37B">
                <a:alpha val="1882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8" name="Google Shape;1368;p27"/>
          <p:cNvCxnSpPr/>
          <p:nvPr/>
        </p:nvCxnSpPr>
        <p:spPr>
          <a:xfrm rot="10800000" flipH="1">
            <a:off x="911691" y="2046750"/>
            <a:ext cx="49176" cy="784372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69" name="Google Shape;1369;p27"/>
          <p:cNvCxnSpPr/>
          <p:nvPr/>
        </p:nvCxnSpPr>
        <p:spPr>
          <a:xfrm flipH="1">
            <a:off x="2578280" y="1724342"/>
            <a:ext cx="850824" cy="900000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70" name="Google Shape;1370;p27"/>
          <p:cNvCxnSpPr/>
          <p:nvPr/>
        </p:nvCxnSpPr>
        <p:spPr>
          <a:xfrm flipH="1">
            <a:off x="3225214" y="5734881"/>
            <a:ext cx="1213699" cy="624976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71" name="Google Shape;1371;p27"/>
          <p:cNvCxnSpPr/>
          <p:nvPr/>
        </p:nvCxnSpPr>
        <p:spPr>
          <a:xfrm rot="10800000" flipH="1">
            <a:off x="3034811" y="3342465"/>
            <a:ext cx="2131630" cy="1194254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72" name="Google Shape;1372;p27"/>
          <p:cNvCxnSpPr/>
          <p:nvPr/>
        </p:nvCxnSpPr>
        <p:spPr>
          <a:xfrm rot="10800000">
            <a:off x="6998517" y="5697419"/>
            <a:ext cx="2484919" cy="624975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73" name="Google Shape;1373;p27"/>
          <p:cNvCxnSpPr/>
          <p:nvPr/>
        </p:nvCxnSpPr>
        <p:spPr>
          <a:xfrm flipH="1">
            <a:off x="7561572" y="2722348"/>
            <a:ext cx="517286" cy="610725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74" name="Google Shape;1374;p27"/>
          <p:cNvCxnSpPr/>
          <p:nvPr/>
        </p:nvCxnSpPr>
        <p:spPr>
          <a:xfrm>
            <a:off x="9648757" y="4797624"/>
            <a:ext cx="710084" cy="343311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cxnSp>
        <p:nvCxnSpPr>
          <p:cNvPr id="1375" name="Google Shape;1375;p27"/>
          <p:cNvCxnSpPr/>
          <p:nvPr/>
        </p:nvCxnSpPr>
        <p:spPr>
          <a:xfrm flipH="1">
            <a:off x="9509956" y="1336412"/>
            <a:ext cx="804751" cy="387930"/>
          </a:xfrm>
          <a:prstGeom prst="straightConnector1">
            <a:avLst/>
          </a:prstGeom>
          <a:noFill/>
          <a:ln w="92075" cap="flat" cmpd="sng">
            <a:solidFill>
              <a:schemeClr val="accent1"/>
            </a:solidFill>
            <a:prstDash val="dot"/>
            <a:miter lim="800000"/>
            <a:headEnd type="triangle" w="med" len="med"/>
            <a:tailEnd type="none" w="sm" len="sm"/>
          </a:ln>
        </p:spPr>
      </p:cxnSp>
      <p:sp>
        <p:nvSpPr>
          <p:cNvPr id="1376" name="Google Shape;1376;p27"/>
          <p:cNvSpPr txBox="1"/>
          <p:nvPr/>
        </p:nvSpPr>
        <p:spPr>
          <a:xfrm>
            <a:off x="1914596" y="2019920"/>
            <a:ext cx="9158691" cy="28623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Válassz egy eseményt a Jézus útjából.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Rajzold le egy lapra! Színezd ki!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u-HU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elkészült rajzot hozd el az első hittanórára, ha tudod. ☺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Jó munkát kívánunk! ☺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7" name="Google Shape;1377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6" y="2543126"/>
            <a:ext cx="1841281" cy="1815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F9F"/>
        </a:solidFill>
        <a:effectLst/>
      </p:bgPr>
    </p:bg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28"/>
          <p:cNvSpPr txBox="1"/>
          <p:nvPr/>
        </p:nvSpPr>
        <p:spPr>
          <a:xfrm>
            <a:off x="1089236" y="71412"/>
            <a:ext cx="1099419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u-HU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Harmadik osztályban Isten szabadító tetteivel ismerkedhetünk meg. Például Mózessel és Isten népével az Ígéret Földje felé.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3" name="Google Shape;1383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53516" flipH="1">
            <a:off x="5830009" y="781598"/>
            <a:ext cx="1710740" cy="3468529"/>
          </a:xfrm>
          <a:prstGeom prst="rect">
            <a:avLst/>
          </a:prstGeom>
          <a:noFill/>
          <a:ln>
            <a:noFill/>
          </a:ln>
          <a:effectLst>
            <a:outerShdw blurRad="50800" dist="139700" dir="2700000" algn="tl" rotWithShape="0">
              <a:srgbClr val="C47646">
                <a:alpha val="49803"/>
              </a:srgbClr>
            </a:outerShdw>
          </a:effectLst>
        </p:spPr>
      </p:pic>
      <p:pic>
        <p:nvPicPr>
          <p:cNvPr id="1384" name="Google Shape;1384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0752">
            <a:off x="8875234" y="246029"/>
            <a:ext cx="1687607" cy="4118814"/>
          </a:xfrm>
          <a:prstGeom prst="rect">
            <a:avLst/>
          </a:prstGeom>
          <a:noFill/>
          <a:ln>
            <a:noFill/>
          </a:ln>
          <a:effectLst>
            <a:outerShdw blurRad="50800" dist="139700" dir="2700000" algn="tl" rotWithShape="0">
              <a:srgbClr val="C47646">
                <a:alpha val="49803"/>
              </a:srgbClr>
            </a:outerShdw>
          </a:effectLst>
        </p:spPr>
      </p:pic>
      <p:pic>
        <p:nvPicPr>
          <p:cNvPr id="1385" name="Google Shape;1385;p2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0"/>
          <a:stretch/>
        </p:blipFill>
        <p:spPr>
          <a:xfrm rot="-1661696">
            <a:off x="4315018" y="3736623"/>
            <a:ext cx="3768547" cy="1700897"/>
          </a:xfrm>
          <a:prstGeom prst="rect">
            <a:avLst/>
          </a:prstGeom>
          <a:noFill/>
          <a:ln>
            <a:noFill/>
          </a:ln>
          <a:effectLst>
            <a:outerShdw blurRad="50800" dist="139700" dir="2700000" algn="tl" rotWithShape="0">
              <a:srgbClr val="C47646">
                <a:alpha val="49803"/>
              </a:srgbClr>
            </a:outerShdw>
          </a:effectLst>
        </p:spPr>
      </p:pic>
      <p:pic>
        <p:nvPicPr>
          <p:cNvPr id="1386" name="Google Shape;1386;p2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35740" flipH="1">
            <a:off x="2218238" y="2704483"/>
            <a:ext cx="1306286" cy="2897580"/>
          </a:xfrm>
          <a:prstGeom prst="rect">
            <a:avLst/>
          </a:prstGeom>
          <a:noFill/>
          <a:ln>
            <a:noFill/>
          </a:ln>
          <a:effectLst>
            <a:outerShdw blurRad="50800" dist="139700" dir="2700000" algn="tl" rotWithShape="0">
              <a:srgbClr val="C47646">
                <a:alpha val="49803"/>
              </a:srgbClr>
            </a:outerShdw>
          </a:effectLst>
        </p:spPr>
      </p:pic>
      <p:pic>
        <p:nvPicPr>
          <p:cNvPr id="1387" name="Google Shape;1387;p2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13815" flipH="1">
            <a:off x="1928443" y="4665621"/>
            <a:ext cx="1207005" cy="2673485"/>
          </a:xfrm>
          <a:prstGeom prst="rect">
            <a:avLst/>
          </a:prstGeom>
          <a:noFill/>
          <a:ln>
            <a:noFill/>
          </a:ln>
          <a:effectLst>
            <a:outerShdw blurRad="50800" dist="139700" dir="2700000" algn="tl" rotWithShape="0">
              <a:srgbClr val="C47646">
                <a:alpha val="49803"/>
              </a:srgbClr>
            </a:outerShdw>
          </a:effectLst>
        </p:spPr>
      </p:pic>
      <p:sp>
        <p:nvSpPr>
          <p:cNvPr id="1388" name="Google Shape;1388;p28"/>
          <p:cNvSpPr txBox="1"/>
          <p:nvPr/>
        </p:nvSpPr>
        <p:spPr>
          <a:xfrm>
            <a:off x="3507474" y="6078661"/>
            <a:ext cx="37258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Isten szavára a keserű vízbe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Mózes egy botot dobott. Iható lett.</a:t>
            </a:r>
            <a:endParaRPr/>
          </a:p>
        </p:txBody>
      </p:sp>
      <p:sp>
        <p:nvSpPr>
          <p:cNvPr id="1389" name="Google Shape;1389;p28"/>
          <p:cNvSpPr txBox="1"/>
          <p:nvPr/>
        </p:nvSpPr>
        <p:spPr>
          <a:xfrm>
            <a:off x="175272" y="3166173"/>
            <a:ext cx="24352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A pusztásban mannát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és fürjeket adott.</a:t>
            </a:r>
            <a:endParaRPr/>
          </a:p>
        </p:txBody>
      </p:sp>
      <p:sp>
        <p:nvSpPr>
          <p:cNvPr id="1390" name="Google Shape;1390;p28"/>
          <p:cNvSpPr txBox="1"/>
          <p:nvPr/>
        </p:nvSpPr>
        <p:spPr>
          <a:xfrm>
            <a:off x="6668013" y="4893595"/>
            <a:ext cx="20270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Mózes a sziklából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vizet fakasztott.</a:t>
            </a:r>
            <a:endParaRPr/>
          </a:p>
        </p:txBody>
      </p:sp>
      <p:sp>
        <p:nvSpPr>
          <p:cNvPr id="1391" name="Google Shape;1391;p28"/>
          <p:cNvSpPr txBox="1"/>
          <p:nvPr/>
        </p:nvSpPr>
        <p:spPr>
          <a:xfrm>
            <a:off x="3040398" y="1647584"/>
            <a:ext cx="31588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Isten Tízparancsolatot adott.</a:t>
            </a:r>
            <a:endParaRPr/>
          </a:p>
        </p:txBody>
      </p:sp>
      <p:sp>
        <p:nvSpPr>
          <p:cNvPr id="1392" name="Google Shape;1392;p28"/>
          <p:cNvSpPr txBox="1"/>
          <p:nvPr/>
        </p:nvSpPr>
        <p:spPr>
          <a:xfrm>
            <a:off x="8924533" y="3685295"/>
            <a:ext cx="315889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1A36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731A36"/>
                </a:solidFill>
                <a:latin typeface="Arial"/>
                <a:ea typeface="Arial"/>
                <a:cs typeface="Arial"/>
                <a:sym typeface="Arial"/>
              </a:rPr>
              <a:t>A nép elérkezett az Ígéret Földjének a határához, a tejjel és mézzel folyó földhöz.</a:t>
            </a:r>
            <a:endParaRPr/>
          </a:p>
        </p:txBody>
      </p:sp>
      <p:pic>
        <p:nvPicPr>
          <p:cNvPr id="1393" name="Google Shape;1393;p28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2" y="142456"/>
            <a:ext cx="981611" cy="97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EA7"/>
        </a:solid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29"/>
          <p:cNvSpPr txBox="1"/>
          <p:nvPr/>
        </p:nvSpPr>
        <p:spPr>
          <a:xfrm>
            <a:off x="295966" y="228071"/>
            <a:ext cx="4939711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880D"/>
              </a:buClr>
              <a:buSzPts val="3200"/>
              <a:buFont typeface="Arial"/>
              <a:buNone/>
            </a:pPr>
            <a:r>
              <a:rPr lang="hu-HU" sz="3200">
                <a:solidFill>
                  <a:srgbClr val="B3880D"/>
                </a:solidFill>
                <a:latin typeface="Arial"/>
                <a:ea typeface="Arial"/>
                <a:cs typeface="Arial"/>
                <a:sym typeface="Arial"/>
              </a:rPr>
              <a:t>Negyedik osztályban Istennel mint az életünk királyával ismerkedhetünk meg.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B388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880D"/>
              </a:buClr>
              <a:buSzPts val="3200"/>
              <a:buFont typeface="Arial"/>
              <a:buNone/>
            </a:pPr>
            <a:r>
              <a:rPr lang="hu-HU" sz="3200" b="0" i="0" u="none" strike="noStrike" cap="none">
                <a:solidFill>
                  <a:srgbClr val="B3880D"/>
                </a:solidFill>
                <a:latin typeface="Arial"/>
                <a:ea typeface="Arial"/>
                <a:cs typeface="Arial"/>
                <a:sym typeface="Arial"/>
              </a:rPr>
              <a:t>Ő az, Aki őriz és vezet bennünket. </a:t>
            </a:r>
            <a:endParaRPr sz="3200" b="0" i="0" u="none" strike="noStrike" cap="none">
              <a:solidFill>
                <a:srgbClr val="B388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9" name="Google Shape;1399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2593" y="-722671"/>
            <a:ext cx="5320739" cy="71382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2C6"/>
        </a:solidFill>
        <a:effectLst/>
      </p:bgPr>
    </p:bg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"/>
          <p:cNvSpPr txBox="1">
            <a:spLocks noGrp="1"/>
          </p:cNvSpPr>
          <p:nvPr>
            <p:ph type="title"/>
          </p:nvPr>
        </p:nvSpPr>
        <p:spPr>
          <a:xfrm>
            <a:off x="1775520" y="404664"/>
            <a:ext cx="8435280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hu-HU"/>
              <a:t>Hit- és erkölcstan vagy etika?</a:t>
            </a:r>
            <a:endParaRPr/>
          </a:p>
        </p:txBody>
      </p:sp>
      <p:pic>
        <p:nvPicPr>
          <p:cNvPr id="1098" name="Google Shape;1098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1963" y="1580356"/>
            <a:ext cx="1719263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sp>
        <p:nvSpPr>
          <p:cNvPr id="1099" name="Google Shape;1099;p3"/>
          <p:cNvSpPr/>
          <p:nvPr/>
        </p:nvSpPr>
        <p:spPr>
          <a:xfrm>
            <a:off x="101045" y="2432707"/>
            <a:ext cx="5825613" cy="2492477"/>
          </a:xfrm>
          <a:prstGeom prst="roundRect">
            <a:avLst>
              <a:gd name="adj" fmla="val 16667"/>
            </a:avLst>
          </a:prstGeom>
          <a:solidFill>
            <a:srgbClr val="ECDADA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„Mindenkinek van értékrendje, csak az a kérdés, hogy milyen életet formálnak.”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(John C. Maxwell, keresztyén író)</a:t>
            </a:r>
            <a:endParaRPr/>
          </a:p>
        </p:txBody>
      </p:sp>
      <p:sp>
        <p:nvSpPr>
          <p:cNvPr id="1100" name="Google Shape;1100;p3"/>
          <p:cNvSpPr/>
          <p:nvPr/>
        </p:nvSpPr>
        <p:spPr>
          <a:xfrm>
            <a:off x="6209071" y="3846246"/>
            <a:ext cx="5825613" cy="2492477"/>
          </a:xfrm>
          <a:prstGeom prst="roundRect">
            <a:avLst>
              <a:gd name="adj" fmla="val 16667"/>
            </a:avLst>
          </a:prstGeom>
          <a:solidFill>
            <a:srgbClr val="ECDADA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református hit- és erkölcstan Isten Igéje alapján maradandó értéket, keresztyén értékrendet közvetít a gyermekek és fiatalok számára.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30"/>
          <p:cNvSpPr/>
          <p:nvPr/>
        </p:nvSpPr>
        <p:spPr>
          <a:xfrm>
            <a:off x="618519" y="2627523"/>
            <a:ext cx="7616780" cy="296785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Hatodik </a:t>
            </a: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osztályban pedig arról, hogy Isten Igéje olyan lehet nekünk, mint a legragyogóbb lámpa fénye vagy a tűző napsütés. Világosságot ad nekünk.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30"/>
          <p:cNvSpPr/>
          <p:nvPr/>
        </p:nvSpPr>
        <p:spPr>
          <a:xfrm>
            <a:off x="868734" y="275421"/>
            <a:ext cx="7366565" cy="1798377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Ötödik osztályban arról tanulunk majd, hogyan segít nekünk Isten egy döntésben.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31"/>
          <p:cNvSpPr/>
          <p:nvPr/>
        </p:nvSpPr>
        <p:spPr>
          <a:xfrm>
            <a:off x="348345" y="2403987"/>
            <a:ext cx="6067204" cy="32856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5FBFC"/>
              </a:gs>
              <a:gs pos="74000">
                <a:srgbClr val="AFDCE5"/>
              </a:gs>
              <a:gs pos="83000">
                <a:srgbClr val="AFDCE5"/>
              </a:gs>
              <a:gs pos="100000">
                <a:srgbClr val="C9E8EE"/>
              </a:gs>
            </a:gsLst>
            <a:lin ang="5400000" scaled="0"/>
          </a:gra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Hetedik </a:t>
            </a: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osztályban olyan történetekről lesz szó, melyekből láthatjuk, hogyan hív bennünket Isten.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Nyolcadik </a:t>
            </a:r>
            <a:r>
              <a:rPr lang="hu-H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osztályban pedig arról, hogyan vezet és tanít Igéje által bennünket.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31"/>
          <p:cNvSpPr/>
          <p:nvPr/>
        </p:nvSpPr>
        <p:spPr>
          <a:xfrm>
            <a:off x="4248790" y="638979"/>
            <a:ext cx="3525565" cy="147647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5FBFC"/>
              </a:gs>
              <a:gs pos="74000">
                <a:srgbClr val="AFDCE5"/>
              </a:gs>
              <a:gs pos="83000">
                <a:srgbClr val="AFDCE5"/>
              </a:gs>
              <a:gs pos="100000">
                <a:srgbClr val="C9E8EE"/>
              </a:gs>
            </a:gsLst>
            <a:lin ang="5400000" scaled="0"/>
          </a:gra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Gyere velünk! Járjuk be Istennel együtt ezt az utat!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4E8"/>
        </a:solidFill>
        <a:effectLst/>
      </p:bgPr>
    </p:bg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32"/>
          <p:cNvSpPr txBox="1"/>
          <p:nvPr/>
        </p:nvSpPr>
        <p:spPr>
          <a:xfrm>
            <a:off x="258542" y="194222"/>
            <a:ext cx="8219747" cy="4278094"/>
          </a:xfrm>
          <a:prstGeom prst="rect">
            <a:avLst/>
          </a:prstGeom>
          <a:solidFill>
            <a:srgbClr val="DCAE88"/>
          </a:solidFill>
          <a:ln w="1111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r>
              <a:rPr lang="hu-HU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Kedves Szülők és gyermekek! </a:t>
            </a: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r>
              <a:rPr lang="hu-HU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Áldás, békesség!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None/>
            </a:pPr>
            <a:r>
              <a:rPr lang="hu-HU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Köszönjük az érdeklődést!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None/>
            </a:pPr>
            <a:r>
              <a:rPr lang="hu-HU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Szeretettel várjuk gyermekét a református hittanórákon. </a:t>
            </a:r>
            <a:r>
              <a:rPr lang="hu-HU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Kérdései esetén a következő elérhetőségen talál meg bennünket: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0548" y="404819"/>
            <a:ext cx="2388140" cy="385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32"/>
          <p:cNvSpPr txBox="1"/>
          <p:nvPr/>
        </p:nvSpPr>
        <p:spPr>
          <a:xfrm>
            <a:off x="258542" y="4855595"/>
            <a:ext cx="11646310" cy="1692771"/>
          </a:xfrm>
          <a:prstGeom prst="rect">
            <a:avLst/>
          </a:prstGeom>
          <a:solidFill>
            <a:srgbClr val="DCAE88"/>
          </a:solidFill>
          <a:ln w="1111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None/>
            </a:pPr>
            <a:r>
              <a:rPr lang="hu-HU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Egyházközség telefonszáma/e-mail címe: 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oto Sans Symbols"/>
              <a:buNone/>
            </a:pPr>
            <a:r>
              <a:rPr lang="hu-HU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Hittanoktató telefonszáma/ e-mail címe: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EEDA"/>
        </a:solidFill>
        <a:effectLst/>
      </p:bgPr>
    </p:bg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33"/>
          <p:cNvSpPr txBox="1"/>
          <p:nvPr/>
        </p:nvSpPr>
        <p:spPr>
          <a:xfrm>
            <a:off x="403241" y="2458089"/>
            <a:ext cx="1092438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u-H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„Lábam előtt mécses a Te igéd, ösvényem  világossága.”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u-H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(Zsoltárok 119,105)</a:t>
            </a:r>
            <a:endParaRPr/>
          </a:p>
        </p:txBody>
      </p:sp>
      <p:sp>
        <p:nvSpPr>
          <p:cNvPr id="1424" name="Google Shape;1424;p33"/>
          <p:cNvSpPr/>
          <p:nvPr/>
        </p:nvSpPr>
        <p:spPr>
          <a:xfrm>
            <a:off x="2817435" y="465036"/>
            <a:ext cx="6096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2E51"/>
              </a:buClr>
              <a:buSzPts val="4000"/>
              <a:buFont typeface="Times New Roman"/>
              <a:buNone/>
            </a:pPr>
            <a:r>
              <a:rPr lang="hu-HU" sz="4000" b="0" i="0" u="none" strike="noStrike" cap="none">
                <a:solidFill>
                  <a:srgbClr val="AE2E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4000" b="0" i="0" u="none" strike="noStrike" cap="none">
                <a:solidFill>
                  <a:srgbClr val="AE2E51"/>
                </a:solidFill>
                <a:latin typeface="Arial"/>
                <a:ea typeface="Arial"/>
                <a:cs typeface="Arial"/>
                <a:sym typeface="Arial"/>
              </a:rPr>
              <a:t>Ezzel az Igével kívánunk áldást!</a:t>
            </a:r>
            <a:endParaRPr sz="4000" b="0" i="0" u="none" strike="noStrike" cap="none">
              <a:solidFill>
                <a:srgbClr val="AE2E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33"/>
          <p:cNvSpPr/>
          <p:nvPr/>
        </p:nvSpPr>
        <p:spPr>
          <a:xfrm>
            <a:off x="855408" y="4560384"/>
            <a:ext cx="10020054" cy="1822032"/>
          </a:xfrm>
          <a:prstGeom prst="roundRect">
            <a:avLst>
              <a:gd name="adj" fmla="val 16667"/>
            </a:avLst>
          </a:prstGeom>
          <a:solidFill>
            <a:srgbClr val="ECE6DA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hu-H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PPT-ben felhasznált képek a </a:t>
            </a:r>
            <a:r>
              <a:rPr lang="hu-HU" sz="2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www.unsplash.com</a:t>
            </a:r>
            <a:r>
              <a:rPr lang="hu-H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és a </a:t>
            </a:r>
            <a:r>
              <a:rPr lang="hu-HU" sz="2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www.pixabay.hu</a:t>
            </a:r>
            <a:r>
              <a:rPr lang="hu-H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internetes oldalon találhatóak és ingyenesen letölthetők!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hu-H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rajzokat és a grafikákat az RPI munkatársai készítették. Forrás és copyright: RPI, </a:t>
            </a:r>
            <a:r>
              <a:rPr lang="hu-HU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www.refpedi.hu</a:t>
            </a:r>
            <a:r>
              <a:rPr lang="hu-H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2C6"/>
        </a:solidFill>
        <a:effectLst/>
      </p:bgPr>
    </p:bg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4"/>
          <p:cNvSpPr txBox="1">
            <a:spLocks noGrp="1"/>
          </p:cNvSpPr>
          <p:nvPr>
            <p:ph type="title"/>
          </p:nvPr>
        </p:nvSpPr>
        <p:spPr>
          <a:xfrm>
            <a:off x="963084" y="1371602"/>
            <a:ext cx="103632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</a:pPr>
            <a:r>
              <a:rPr lang="hu-HU"/>
              <a:t>Miért a református hit- és erkölcstan?</a:t>
            </a:r>
            <a:endParaRPr/>
          </a:p>
        </p:txBody>
      </p:sp>
      <p:pic>
        <p:nvPicPr>
          <p:cNvPr id="1106" name="Google Shape;1106;p4" descr="http://www.brainboxx.co.uk/a3_aspects/images2/discintra.gif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3735" y="349252"/>
            <a:ext cx="1011238" cy="20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2EF"/>
        </a:solidFill>
        <a:effectLst/>
      </p:bgPr>
    </p:bg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5"/>
          <p:cNvSpPr txBox="1">
            <a:spLocks noGrp="1"/>
          </p:cNvSpPr>
          <p:nvPr>
            <p:ph type="title"/>
          </p:nvPr>
        </p:nvSpPr>
        <p:spPr>
          <a:xfrm>
            <a:off x="1189038" y="280118"/>
            <a:ext cx="67071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latin typeface="Arial"/>
                <a:ea typeface="Arial"/>
                <a:cs typeface="Arial"/>
                <a:sym typeface="Arial"/>
              </a:rPr>
              <a:t>Istennel: maradandó értékrend, öröm és reménység a tanórákon</a:t>
            </a:r>
            <a:endParaRPr/>
          </a:p>
        </p:txBody>
      </p:sp>
      <p:pic>
        <p:nvPicPr>
          <p:cNvPr id="1112" name="Google Shape;1112;p5" descr="\\Ml110\rpi-km\KÉPTÁR_20160205\RPI képtár,2016.02.05\004.Keresztyén gyülekezetek, egyházi élet\Imádság\shutterstock_176472197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1" y="3213100"/>
            <a:ext cx="2085975" cy="1385888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1113" name="Google Shape;1113;p5" descr="\\Ml110\rpi-km\KÉPTÁR_20160205\RPI képtár,2016.02.05\004.Keresztyén gyülekezetek, egyházi élet\keresztek\shutterstock_118036702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2176" y="1628775"/>
            <a:ext cx="5040313" cy="38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5" descr="\\Ml110\rpi-km\KÉPTÁR_20160205\RPI képtár,2016.02.05\004.Keresztyén gyülekezetek, egyházi élet\Biblia\Biblia (3) TGJ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412876"/>
            <a:ext cx="1885950" cy="126682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115" name="Google Shape;1115;p5" descr="\\Ml110\rpi-km\KÉPTÁR_20160205\RPI képtár,2016.02.05\004.Keresztyén gyülekezetek, egyházi élet\Biblia\shutterstock_67334470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9464" y="2708276"/>
            <a:ext cx="2052637" cy="136842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16" name="Google Shape;1116;p5" descr="\\Ml110\rpi-km\KÉPTÁR_20160205\RPI képtár,2016.02.05\004.Keresztyén gyülekezetek, egyházi élet\szimbólumok\Israel BA.JP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9463" y="476250"/>
            <a:ext cx="2076450" cy="1557338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1117" name="Google Shape;1117;p5" descr="\\Ml110\rpi-km\KÉPTÁR_20160205\RPI képtár,2016.02.05\001.Embereket tartalmazó képek\gyerekek\éneklő gyerekek_shutterstock_153341273.jpg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8118" y="5376145"/>
            <a:ext cx="2232281" cy="1412875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1118" name="Google Shape;1118;p5" descr="\\Ml110\rpi-km\KÉPTÁR_20160205\RPI képtár,2016.02.05\001.Embereket tartalmazó képek\serdülők, fiatalok\a tanulás lehet jó_shutterstock_143758969.jpg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112" y="5157787"/>
            <a:ext cx="2746835" cy="182933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19" name="Google Shape;1119;p5" descr="C:\Users\Baba\Downloads\shutterstock_144566138.jpg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6226" y="4941889"/>
            <a:ext cx="2613025" cy="17414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1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6"/>
          <p:cNvSpPr txBox="1">
            <a:spLocks noGrp="1"/>
          </p:cNvSpPr>
          <p:nvPr>
            <p:ph type="title" idx="4294967295"/>
          </p:nvPr>
        </p:nvSpPr>
        <p:spPr>
          <a:xfrm>
            <a:off x="974994" y="319718"/>
            <a:ext cx="10242013" cy="95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hu-HU" sz="4800" b="1">
                <a:latin typeface="Arial"/>
                <a:ea typeface="Arial"/>
                <a:cs typeface="Arial"/>
                <a:sym typeface="Arial"/>
              </a:rPr>
              <a:t>BIBLIA – MŰVELTSÉG – ÉLMÉNY</a:t>
            </a:r>
            <a:endParaRPr/>
          </a:p>
        </p:txBody>
      </p:sp>
      <p:pic>
        <p:nvPicPr>
          <p:cNvPr id="1125" name="Google Shape;1125;p6" descr="http://1.bp.blogspot.com/_MruaWw2_OAs/TJME3hgVfRI/AAAAAAAAAyc/Rs9jzWviQz8/s1600/Biblia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536" y="1383897"/>
            <a:ext cx="1947514" cy="293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6" descr="https://lh3.googleusercontent.com/wr7q_8U1OTnvW1siOdeCmX-_rfdd_KmkAeYfC6TJ4ao=w310-h207-p-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9254" y="3938534"/>
            <a:ext cx="3776946" cy="2522027"/>
          </a:xfrm>
          <a:prstGeom prst="ellipse">
            <a:avLst/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1127" name="Google Shape;1127;p6" descr="http://mail.reformatus.hu/service/home/~/?auth=co&amp;loc=hu&amp;id=20470&amp;part=2"/>
          <p:cNvSpPr/>
          <p:nvPr/>
        </p:nvSpPr>
        <p:spPr>
          <a:xfrm>
            <a:off x="1679575" y="-2719388"/>
            <a:ext cx="5067300" cy="567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128" name="Google Shape;1128;p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7" y="1440983"/>
            <a:ext cx="2083935" cy="233123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cxnSp>
        <p:nvCxnSpPr>
          <p:cNvPr id="1129" name="Google Shape;1129;p6"/>
          <p:cNvCxnSpPr/>
          <p:nvPr/>
        </p:nvCxnSpPr>
        <p:spPr>
          <a:xfrm>
            <a:off x="4135075" y="2191766"/>
            <a:ext cx="1685356" cy="1531495"/>
          </a:xfrm>
          <a:prstGeom prst="straightConnector1">
            <a:avLst/>
          </a:prstGeom>
          <a:noFill/>
          <a:ln w="9525" cap="flat" cmpd="sng">
            <a:solidFill>
              <a:srgbClr val="5A72B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30" name="Google Shape;1130;p6"/>
          <p:cNvCxnSpPr/>
          <p:nvPr/>
        </p:nvCxnSpPr>
        <p:spPr>
          <a:xfrm>
            <a:off x="4119254" y="2060848"/>
            <a:ext cx="2840842" cy="0"/>
          </a:xfrm>
          <a:prstGeom prst="straightConnector1">
            <a:avLst/>
          </a:prstGeom>
          <a:noFill/>
          <a:ln w="9525" cap="flat" cmpd="sng">
            <a:solidFill>
              <a:srgbClr val="5A72B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7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Miről szól?</a:t>
            </a:r>
            <a:endParaRPr/>
          </a:p>
        </p:txBody>
      </p:sp>
      <p:sp>
        <p:nvSpPr>
          <p:cNvPr id="1136" name="Google Shape;1136;p7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159613" cy="499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hu-HU" sz="2800">
                <a:latin typeface="Arial"/>
                <a:ea typeface="Arial"/>
                <a:cs typeface="Arial"/>
                <a:sym typeface="Arial"/>
              </a:rPr>
              <a:t>Egy változó világban örök értékeket szeretnénk átadni.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hu-HU" sz="2800">
                <a:latin typeface="Arial"/>
                <a:ea typeface="Arial"/>
                <a:cs typeface="Arial"/>
                <a:sym typeface="Arial"/>
              </a:rPr>
              <a:t>Törekszünk a keresztyén értékrend megismertetésére.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hu-HU" sz="2800">
                <a:latin typeface="Arial"/>
                <a:ea typeface="Arial"/>
                <a:cs typeface="Arial"/>
                <a:sym typeface="Arial"/>
              </a:rPr>
              <a:t>Tudta? A Szentírás ismerete az alapműveltség része.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hu-HU" sz="2800">
                <a:latin typeface="Arial"/>
                <a:ea typeface="Arial"/>
                <a:cs typeface="Arial"/>
                <a:sym typeface="Arial"/>
              </a:rPr>
              <a:t>Fontosnak tartjuk az életre bátorító szemléletet.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hu-HU" sz="2800">
                <a:latin typeface="Arial"/>
                <a:ea typeface="Arial"/>
                <a:cs typeface="Arial"/>
                <a:sym typeface="Arial"/>
              </a:rPr>
              <a:t>Törekszünk az élményt jelentő hittanórák tartására.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hu-HU" sz="2800">
                <a:latin typeface="Arial"/>
                <a:ea typeface="Arial"/>
                <a:cs typeface="Arial"/>
                <a:sym typeface="Arial"/>
              </a:rPr>
              <a:t>Isten Igéjét közel vivő, és játékos, gyermekközpontú megközelítésmóddal szeretnénk szolgálni a gyermekek, fiatalok között. 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7" name="Google Shape;1137;p7" descr="C:\Users\Szászi Andrea\Desktop\shutterstock\RPI képek\shutterstock_104158988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1562" y="254307"/>
            <a:ext cx="1517650" cy="1544638"/>
          </a:xfrm>
          <a:prstGeom prst="roundRect">
            <a:avLst>
              <a:gd name="adj" fmla="val 8594"/>
            </a:avLst>
          </a:prstGeom>
          <a:solidFill>
            <a:srgbClr val="FAE6D1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8"/>
          <p:cNvSpPr txBox="1">
            <a:spLocks noGrp="1"/>
          </p:cNvSpPr>
          <p:nvPr>
            <p:ph type="title"/>
          </p:nvPr>
        </p:nvSpPr>
        <p:spPr>
          <a:xfrm>
            <a:off x="2645675" y="663677"/>
            <a:ext cx="843528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hu-HU" sz="4400">
                <a:latin typeface="Arial"/>
                <a:ea typeface="Arial"/>
                <a:cs typeface="Arial"/>
                <a:sym typeface="Arial"/>
              </a:rPr>
              <a:t>A változó világban maradandó értékekre van szükség.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8"/>
          <p:cNvSpPr txBox="1">
            <a:spLocks noGrp="1"/>
          </p:cNvSpPr>
          <p:nvPr>
            <p:ph type="body" idx="1"/>
          </p:nvPr>
        </p:nvSpPr>
        <p:spPr>
          <a:xfrm>
            <a:off x="368711" y="2069190"/>
            <a:ext cx="11253018" cy="45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just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 b="1">
                <a:latin typeface="Arial"/>
                <a:ea typeface="Arial"/>
                <a:cs typeface="Arial"/>
                <a:sym typeface="Arial"/>
              </a:rPr>
              <a:t>Isten Igéje örök és állandó a változások között is.</a:t>
            </a:r>
            <a:endParaRPr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A hit- és erkölcstan órák Isten Igéjét veszik alapul.  A változó világ kihívásaira akarnak reagálni – de ezt maradandó értékek alapján teszik: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o"/>
            </a:pPr>
            <a:r>
              <a:rPr lang="hu-HU" sz="2400">
                <a:latin typeface="Arial"/>
                <a:ea typeface="Arial"/>
                <a:cs typeface="Arial"/>
                <a:sym typeface="Arial"/>
              </a:rPr>
              <a:t>Szeretetet Isten és az embertársak iránt.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o"/>
            </a:pPr>
            <a:r>
              <a:rPr lang="hu-HU" sz="2400">
                <a:latin typeface="Arial"/>
                <a:ea typeface="Arial"/>
                <a:cs typeface="Arial"/>
                <a:sym typeface="Arial"/>
              </a:rPr>
              <a:t>Békesség, megértés, elfogadás és befogás mások iránt.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o"/>
            </a:pPr>
            <a:r>
              <a:rPr lang="hu-HU" sz="2400">
                <a:latin typeface="Arial"/>
                <a:ea typeface="Arial"/>
                <a:cs typeface="Arial"/>
                <a:sym typeface="Arial"/>
              </a:rPr>
              <a:t>Felelősségteljes élet a családban, iskolában és barátok között.</a:t>
            </a:r>
            <a:endParaRPr/>
          </a:p>
          <a:p>
            <a:pPr marL="742950" lvl="1" indent="-13335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sz="2400"/>
          </a:p>
          <a:p>
            <a:pPr marL="742950" lvl="1" indent="-158750" algn="just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endParaRPr sz="2000"/>
          </a:p>
        </p:txBody>
      </p:sp>
      <p:sp>
        <p:nvSpPr>
          <p:cNvPr id="1144" name="Google Shape;1144;p8"/>
          <p:cNvSpPr/>
          <p:nvPr/>
        </p:nvSpPr>
        <p:spPr>
          <a:xfrm>
            <a:off x="5799566" y="2959156"/>
            <a:ext cx="368443" cy="74383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145" name="Google Shape;1145;p8" descr="http://1.bp.blogspot.com/_MruaWw2_OAs/TJME3hgVfRI/AAAAAAAAAyc/Rs9jzWviQz8/s1600/Biblia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8240" y="188639"/>
            <a:ext cx="1248915" cy="188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8"/>
          <p:cNvSpPr/>
          <p:nvPr/>
        </p:nvSpPr>
        <p:spPr>
          <a:xfrm>
            <a:off x="292624" y="317753"/>
            <a:ext cx="2713702" cy="135685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Miért a hittan?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9"/>
          <p:cNvSpPr txBox="1">
            <a:spLocks noGrp="1"/>
          </p:cNvSpPr>
          <p:nvPr>
            <p:ph type="title"/>
          </p:nvPr>
        </p:nvSpPr>
        <p:spPr>
          <a:xfrm>
            <a:off x="1775520" y="468990"/>
            <a:ext cx="843528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Az alapműveltség fontos </a:t>
            </a:r>
            <a:b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400">
                <a:latin typeface="Times New Roman"/>
                <a:ea typeface="Times New Roman"/>
                <a:cs typeface="Times New Roman"/>
                <a:sym typeface="Times New Roman"/>
              </a:rPr>
              <a:t>része a Biblia ismerete</a:t>
            </a: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152" name="Google Shape;1152;p9"/>
          <p:cNvSpPr txBox="1">
            <a:spLocks noGrp="1"/>
          </p:cNvSpPr>
          <p:nvPr>
            <p:ph type="body" idx="1"/>
          </p:nvPr>
        </p:nvSpPr>
        <p:spPr>
          <a:xfrm>
            <a:off x="1847528" y="2069190"/>
            <a:ext cx="8363272" cy="431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 b="1"/>
              <a:t>A </a:t>
            </a:r>
            <a:r>
              <a:rPr lang="hu-HU" b="1">
                <a:latin typeface="Arial"/>
                <a:ea typeface="Arial"/>
                <a:cs typeface="Arial"/>
                <a:sym typeface="Arial"/>
              </a:rPr>
              <a:t>hit- és erkölcstan órákon szentírási történeteket tanulunk. </a:t>
            </a:r>
            <a:endParaRPr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Isten szeretetét közvetítve.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A gyermekek és fiatalok egyéni és csoportos sajátosságait figyelembe véve.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Játékosan, élvezetesen és élményt adóan.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Hitelesen.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Megismertetve az bibliai kor világát is</a:t>
            </a:r>
            <a:r>
              <a:rPr lang="hu-HU"/>
              <a:t>. </a:t>
            </a:r>
            <a:endParaRPr/>
          </a:p>
        </p:txBody>
      </p:sp>
      <p:pic>
        <p:nvPicPr>
          <p:cNvPr id="1153" name="Google Shape;1153;p9" descr="http://1.bp.blogspot.com/_MruaWw2_OAs/TJME3hgVfRI/AAAAAAAAAyc/Rs9jzWviQz8/s1600/Biblia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5958" y="188639"/>
            <a:ext cx="1248915" cy="188055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54" name="Google Shape;1154;p9"/>
          <p:cNvSpPr/>
          <p:nvPr/>
        </p:nvSpPr>
        <p:spPr>
          <a:xfrm>
            <a:off x="5799565" y="2690371"/>
            <a:ext cx="484632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55" name="Google Shape;1155;p9"/>
          <p:cNvSpPr/>
          <p:nvPr/>
        </p:nvSpPr>
        <p:spPr>
          <a:xfrm>
            <a:off x="292624" y="317753"/>
            <a:ext cx="2713702" cy="135685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Miért a hittan?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Vörös–li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Nagyvárosi">
  <a:themeElements>
    <a:clrScheme name="Nagyvárosi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Nagyvárosi">
  <a:themeElements>
    <a:clrScheme name="Nagyvárosi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Szálak">
  <a:themeElements>
    <a:clrScheme name="Szálak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Ügyvezető">
  <a:themeElements>
    <a:clrScheme name="Ügyvezető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Ügyvezető">
  <a:themeElements>
    <a:clrScheme name="Ügyvezető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Ügyvezető">
  <a:themeElements>
    <a:clrScheme name="Ügyvezető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Vörös–li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Vörös–li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1162</Words>
  <Application>Microsoft Office PowerPoint</Application>
  <PresentationFormat>Szélesvásznú</PresentationFormat>
  <Paragraphs>159</Paragraphs>
  <Slides>33</Slides>
  <Notes>33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13</vt:i4>
      </vt:variant>
      <vt:variant>
        <vt:lpstr>Diacímek</vt:lpstr>
      </vt:variant>
      <vt:variant>
        <vt:i4>33</vt:i4>
      </vt:variant>
    </vt:vector>
  </HeadingPairs>
  <TitlesOfParts>
    <vt:vector size="52" baseType="lpstr">
      <vt:lpstr>Noto Sans Symbols</vt:lpstr>
      <vt:lpstr>Calibri</vt:lpstr>
      <vt:lpstr>Palatino Linotype</vt:lpstr>
      <vt:lpstr>Century Gothic</vt:lpstr>
      <vt:lpstr>Arial</vt:lpstr>
      <vt:lpstr>Times New Roman</vt:lpstr>
      <vt:lpstr>Office Theme</vt:lpstr>
      <vt:lpstr>1_Ügyvezető</vt:lpstr>
      <vt:lpstr>Ügyvezető</vt:lpstr>
      <vt:lpstr>2_Ügyvezető</vt:lpstr>
      <vt:lpstr>1_Office Theme</vt:lpstr>
      <vt:lpstr>1_Office-téma</vt:lpstr>
      <vt:lpstr>2_Office Theme</vt:lpstr>
      <vt:lpstr>Office-téma</vt:lpstr>
      <vt:lpstr>3_Office-téma</vt:lpstr>
      <vt:lpstr>3_Office Theme</vt:lpstr>
      <vt:lpstr>Nagyvárosi</vt:lpstr>
      <vt:lpstr>1_Nagyvárosi</vt:lpstr>
      <vt:lpstr>7_Szálak</vt:lpstr>
      <vt:lpstr>PowerPoint-bemutató</vt:lpstr>
      <vt:lpstr>Kedves Szülő! Kérjük, hogy a PPT utolsó diáit a gyermekével együtt nézze meg! Ott az ő számukra is készítettünk néhány  hasznos gondolatot és játékos feladatot!</vt:lpstr>
      <vt:lpstr>Hit- és erkölcstan vagy etika?</vt:lpstr>
      <vt:lpstr>Miért a református hit- és erkölcstan?</vt:lpstr>
      <vt:lpstr>Istennel: maradandó értékrend, öröm és reménység a tanórákon</vt:lpstr>
      <vt:lpstr>BIBLIA – MŰVELTSÉG – ÉLMÉNY</vt:lpstr>
      <vt:lpstr>Miről szól?</vt:lpstr>
      <vt:lpstr>A változó világban maradandó értékekre van szükség.</vt:lpstr>
      <vt:lpstr>Az alapműveltség fontos  része a Biblia ismerete.</vt:lpstr>
      <vt:lpstr>A református hit- és erkölcstan összhangban van más tantárgyakkal</vt:lpstr>
      <vt:lpstr>Mi történik egy hittanórán?</vt:lpstr>
      <vt:lpstr>IDE kattintva egy alsó tagozatos hittanórába tekinthetünk bele.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Noémi Zimányi</dc:creator>
  <cp:lastModifiedBy>Sütő-Nagy András</cp:lastModifiedBy>
  <cp:revision>4</cp:revision>
  <dcterms:created xsi:type="dcterms:W3CDTF">2021-02-10T09:32:12Z</dcterms:created>
  <dcterms:modified xsi:type="dcterms:W3CDTF">2024-03-13T09:18:08Z</dcterms:modified>
</cp:coreProperties>
</file>